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5" r:id="rId7"/>
    <p:sldId id="266" r:id="rId8"/>
    <p:sldId id="263" r:id="rId9"/>
    <p:sldId id="262" r:id="rId10"/>
    <p:sldId id="26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CFA87414-DE00-4E44-8838-9C8C0C9661B7}" type="datetimeFigureOut">
              <a:rPr lang="en-IN" smtClean="0"/>
              <a:t>15-10-2024</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BB6BE4E9-CD3D-4457-A03D-5937989AA7A0}" type="slidenum">
              <a:rPr lang="en-IN" smtClean="0"/>
              <a:t>‹#›</a:t>
            </a:fld>
            <a:endParaRPr lang="en-IN"/>
          </a:p>
        </p:txBody>
      </p:sp>
    </p:spTree>
    <p:extLst>
      <p:ext uri="{BB962C8B-B14F-4D97-AF65-F5344CB8AC3E}">
        <p14:creationId xmlns:p14="http://schemas.microsoft.com/office/powerpoint/2010/main" val="38386371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A87414-DE00-4E44-8838-9C8C0C9661B7}" type="datetimeFigureOut">
              <a:rPr lang="en-IN" smtClean="0"/>
              <a:t>15-10-2024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6BE4E9-CD3D-4457-A03D-5937989AA7A0}" type="slidenum">
              <a:rPr lang="en-IN" smtClean="0"/>
              <a:t>‹#›</a:t>
            </a:fld>
            <a:endParaRPr lang="en-IN"/>
          </a:p>
        </p:txBody>
      </p:sp>
    </p:spTree>
    <p:extLst>
      <p:ext uri="{BB962C8B-B14F-4D97-AF65-F5344CB8AC3E}">
        <p14:creationId xmlns:p14="http://schemas.microsoft.com/office/powerpoint/2010/main" val="3507537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87414-DE00-4E44-8838-9C8C0C9661B7}" type="datetimeFigureOut">
              <a:rPr lang="en-IN" smtClean="0"/>
              <a:t>15-10-2024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6BE4E9-CD3D-4457-A03D-5937989AA7A0}" type="slidenum">
              <a:rPr lang="en-IN" smtClean="0"/>
              <a:t>‹#›</a:t>
            </a:fld>
            <a:endParaRPr lang="en-IN"/>
          </a:p>
        </p:txBody>
      </p:sp>
    </p:spTree>
    <p:extLst>
      <p:ext uri="{BB962C8B-B14F-4D97-AF65-F5344CB8AC3E}">
        <p14:creationId xmlns:p14="http://schemas.microsoft.com/office/powerpoint/2010/main" val="2410634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87414-DE00-4E44-8838-9C8C0C9661B7}" type="datetimeFigureOut">
              <a:rPr lang="en-IN" smtClean="0"/>
              <a:t>15-10-2024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6BE4E9-CD3D-4457-A03D-5937989AA7A0}" type="slidenum">
              <a:rPr lang="en-IN" smtClean="0"/>
              <a:t>‹#›</a:t>
            </a:fld>
            <a:endParaRPr lang="en-IN"/>
          </a:p>
        </p:txBody>
      </p:sp>
    </p:spTree>
    <p:extLst>
      <p:ext uri="{BB962C8B-B14F-4D97-AF65-F5344CB8AC3E}">
        <p14:creationId xmlns:p14="http://schemas.microsoft.com/office/powerpoint/2010/main" val="4244325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87414-DE00-4E44-8838-9C8C0C9661B7}" type="datetimeFigureOut">
              <a:rPr lang="en-IN" smtClean="0"/>
              <a:t>15-10-2024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6BE4E9-CD3D-4457-A03D-5937989AA7A0}" type="slidenum">
              <a:rPr lang="en-IN" smtClean="0"/>
              <a:t>‹#›</a:t>
            </a:fld>
            <a:endParaRPr lang="en-IN"/>
          </a:p>
        </p:txBody>
      </p:sp>
    </p:spTree>
    <p:extLst>
      <p:ext uri="{BB962C8B-B14F-4D97-AF65-F5344CB8AC3E}">
        <p14:creationId xmlns:p14="http://schemas.microsoft.com/office/powerpoint/2010/main" val="3889917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87414-DE00-4E44-8838-9C8C0C9661B7}" type="datetimeFigureOut">
              <a:rPr lang="en-IN" smtClean="0"/>
              <a:t>15-10-2024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6BE4E9-CD3D-4457-A03D-5937989AA7A0}" type="slidenum">
              <a:rPr lang="en-IN" smtClean="0"/>
              <a:t>‹#›</a:t>
            </a:fld>
            <a:endParaRPr lang="en-IN"/>
          </a:p>
        </p:txBody>
      </p:sp>
    </p:spTree>
    <p:extLst>
      <p:ext uri="{BB962C8B-B14F-4D97-AF65-F5344CB8AC3E}">
        <p14:creationId xmlns:p14="http://schemas.microsoft.com/office/powerpoint/2010/main" val="7162066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87414-DE00-4E44-8838-9C8C0C9661B7}" type="datetimeFigureOut">
              <a:rPr lang="en-IN" smtClean="0"/>
              <a:t>15-10-2024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6BE4E9-CD3D-4457-A03D-5937989AA7A0}" type="slidenum">
              <a:rPr lang="en-IN" smtClean="0"/>
              <a:t>‹#›</a:t>
            </a:fld>
            <a:endParaRPr lang="en-IN"/>
          </a:p>
        </p:txBody>
      </p:sp>
    </p:spTree>
    <p:extLst>
      <p:ext uri="{BB962C8B-B14F-4D97-AF65-F5344CB8AC3E}">
        <p14:creationId xmlns:p14="http://schemas.microsoft.com/office/powerpoint/2010/main" val="3879067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87414-DE00-4E44-8838-9C8C0C9661B7}" type="datetimeFigureOut">
              <a:rPr lang="en-IN" smtClean="0"/>
              <a:t>15-10-2024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6BE4E9-CD3D-4457-A03D-5937989AA7A0}"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9367390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87414-DE00-4E44-8838-9C8C0C9661B7}" type="datetimeFigureOut">
              <a:rPr lang="en-IN" smtClean="0"/>
              <a:t>15-10-2024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6BE4E9-CD3D-4457-A03D-5937989AA7A0}" type="slidenum">
              <a:rPr lang="en-IN" smtClean="0"/>
              <a:t>‹#›</a:t>
            </a:fld>
            <a:endParaRPr lang="en-IN"/>
          </a:p>
        </p:txBody>
      </p:sp>
    </p:spTree>
    <p:extLst>
      <p:ext uri="{BB962C8B-B14F-4D97-AF65-F5344CB8AC3E}">
        <p14:creationId xmlns:p14="http://schemas.microsoft.com/office/powerpoint/2010/main" val="2979977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87414-DE00-4E44-8838-9C8C0C9661B7}" type="datetimeFigureOut">
              <a:rPr lang="en-IN" smtClean="0"/>
              <a:t>15-10-2024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6BE4E9-CD3D-4457-A03D-5937989AA7A0}" type="slidenum">
              <a:rPr lang="en-IN" smtClean="0"/>
              <a:t>‹#›</a:t>
            </a:fld>
            <a:endParaRPr lang="en-IN"/>
          </a:p>
        </p:txBody>
      </p:sp>
    </p:spTree>
    <p:extLst>
      <p:ext uri="{BB962C8B-B14F-4D97-AF65-F5344CB8AC3E}">
        <p14:creationId xmlns:p14="http://schemas.microsoft.com/office/powerpoint/2010/main" val="21032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87414-DE00-4E44-8838-9C8C0C9661B7}" type="datetimeFigureOut">
              <a:rPr lang="en-IN" smtClean="0"/>
              <a:t>15-10-2024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6BE4E9-CD3D-4457-A03D-5937989AA7A0}" type="slidenum">
              <a:rPr lang="en-IN" smtClean="0"/>
              <a:t>‹#›</a:t>
            </a:fld>
            <a:endParaRPr lang="en-IN"/>
          </a:p>
        </p:txBody>
      </p:sp>
    </p:spTree>
    <p:extLst>
      <p:ext uri="{BB962C8B-B14F-4D97-AF65-F5344CB8AC3E}">
        <p14:creationId xmlns:p14="http://schemas.microsoft.com/office/powerpoint/2010/main" val="3429205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A87414-DE00-4E44-8838-9C8C0C9661B7}" type="datetimeFigureOut">
              <a:rPr lang="en-IN" smtClean="0"/>
              <a:t>15-10-2024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6BE4E9-CD3D-4457-A03D-5937989AA7A0}" type="slidenum">
              <a:rPr lang="en-IN" smtClean="0"/>
              <a:t>‹#›</a:t>
            </a:fld>
            <a:endParaRPr lang="en-IN"/>
          </a:p>
        </p:txBody>
      </p:sp>
    </p:spTree>
    <p:extLst>
      <p:ext uri="{BB962C8B-B14F-4D97-AF65-F5344CB8AC3E}">
        <p14:creationId xmlns:p14="http://schemas.microsoft.com/office/powerpoint/2010/main" val="1563290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A87414-DE00-4E44-8838-9C8C0C9661B7}" type="datetimeFigureOut">
              <a:rPr lang="en-IN" smtClean="0"/>
              <a:t>15-10-2024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B6BE4E9-CD3D-4457-A03D-5937989AA7A0}" type="slidenum">
              <a:rPr lang="en-IN" smtClean="0"/>
              <a:t>‹#›</a:t>
            </a:fld>
            <a:endParaRPr lang="en-IN"/>
          </a:p>
        </p:txBody>
      </p:sp>
    </p:spTree>
    <p:extLst>
      <p:ext uri="{BB962C8B-B14F-4D97-AF65-F5344CB8AC3E}">
        <p14:creationId xmlns:p14="http://schemas.microsoft.com/office/powerpoint/2010/main" val="22451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A87414-DE00-4E44-8838-9C8C0C9661B7}" type="datetimeFigureOut">
              <a:rPr lang="en-IN" smtClean="0"/>
              <a:t>15-10-2024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B6BE4E9-CD3D-4457-A03D-5937989AA7A0}" type="slidenum">
              <a:rPr lang="en-IN" smtClean="0"/>
              <a:t>‹#›</a:t>
            </a:fld>
            <a:endParaRPr lang="en-IN"/>
          </a:p>
        </p:txBody>
      </p:sp>
    </p:spTree>
    <p:extLst>
      <p:ext uri="{BB962C8B-B14F-4D97-AF65-F5344CB8AC3E}">
        <p14:creationId xmlns:p14="http://schemas.microsoft.com/office/powerpoint/2010/main" val="1180125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FA87414-DE00-4E44-8838-9C8C0C9661B7}" type="datetimeFigureOut">
              <a:rPr lang="en-IN" smtClean="0"/>
              <a:t>15-10-2024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B6BE4E9-CD3D-4457-A03D-5937989AA7A0}" type="slidenum">
              <a:rPr lang="en-IN" smtClean="0"/>
              <a:t>‹#›</a:t>
            </a:fld>
            <a:endParaRPr lang="en-IN"/>
          </a:p>
        </p:txBody>
      </p:sp>
    </p:spTree>
    <p:extLst>
      <p:ext uri="{BB962C8B-B14F-4D97-AF65-F5344CB8AC3E}">
        <p14:creationId xmlns:p14="http://schemas.microsoft.com/office/powerpoint/2010/main" val="4008496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A87414-DE00-4E44-8838-9C8C0C9661B7}" type="datetimeFigureOut">
              <a:rPr lang="en-IN" smtClean="0"/>
              <a:t>15-10-2024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6BE4E9-CD3D-4457-A03D-5937989AA7A0}" type="slidenum">
              <a:rPr lang="en-IN" smtClean="0"/>
              <a:t>‹#›</a:t>
            </a:fld>
            <a:endParaRPr lang="en-IN"/>
          </a:p>
        </p:txBody>
      </p:sp>
    </p:spTree>
    <p:extLst>
      <p:ext uri="{BB962C8B-B14F-4D97-AF65-F5344CB8AC3E}">
        <p14:creationId xmlns:p14="http://schemas.microsoft.com/office/powerpoint/2010/main" val="3383172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A87414-DE00-4E44-8838-9C8C0C9661B7}" type="datetimeFigureOut">
              <a:rPr lang="en-IN" smtClean="0"/>
              <a:t>15-10-2024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6BE4E9-CD3D-4457-A03D-5937989AA7A0}" type="slidenum">
              <a:rPr lang="en-IN" smtClean="0"/>
              <a:t>‹#›</a:t>
            </a:fld>
            <a:endParaRPr lang="en-IN"/>
          </a:p>
        </p:txBody>
      </p:sp>
    </p:spTree>
    <p:extLst>
      <p:ext uri="{BB962C8B-B14F-4D97-AF65-F5344CB8AC3E}">
        <p14:creationId xmlns:p14="http://schemas.microsoft.com/office/powerpoint/2010/main" val="155659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FA87414-DE00-4E44-8838-9C8C0C9661B7}" type="datetimeFigureOut">
              <a:rPr lang="en-IN" smtClean="0"/>
              <a:t>15-10-2024</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B6BE4E9-CD3D-4457-A03D-5937989AA7A0}" type="slidenum">
              <a:rPr lang="en-IN" smtClean="0"/>
              <a:t>‹#›</a:t>
            </a:fld>
            <a:endParaRPr lang="en-IN"/>
          </a:p>
        </p:txBody>
      </p:sp>
    </p:spTree>
    <p:extLst>
      <p:ext uri="{BB962C8B-B14F-4D97-AF65-F5344CB8AC3E}">
        <p14:creationId xmlns:p14="http://schemas.microsoft.com/office/powerpoint/2010/main" val="8614615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FA419-C3F8-1F12-89CC-BDA74084C518}"/>
              </a:ext>
            </a:extLst>
          </p:cNvPr>
          <p:cNvSpPr>
            <a:spLocks noGrp="1"/>
          </p:cNvSpPr>
          <p:nvPr>
            <p:ph type="ctrTitle"/>
          </p:nvPr>
        </p:nvSpPr>
        <p:spPr/>
        <p:txBody>
          <a:bodyPr/>
          <a:lstStyle/>
          <a:p>
            <a:r>
              <a:rPr lang="en-US" sz="6000" u="sng" dirty="0">
                <a:solidFill>
                  <a:srgbClr val="76B9FF"/>
                </a:solidFill>
                <a:latin typeface="Roboto Slab" pitchFamily="34" charset="0"/>
                <a:ea typeface="Roboto Slab" pitchFamily="34" charset="-122"/>
                <a:cs typeface="Roboto Slab" pitchFamily="34" charset="-120"/>
              </a:rPr>
              <a:t>Phishing Awareness</a:t>
            </a:r>
            <a:endParaRPr lang="en-IN" u="sng" dirty="0"/>
          </a:p>
        </p:txBody>
      </p:sp>
      <p:sp>
        <p:nvSpPr>
          <p:cNvPr id="3" name="Subtitle 2">
            <a:extLst>
              <a:ext uri="{FF2B5EF4-FFF2-40B4-BE49-F238E27FC236}">
                <a16:creationId xmlns:a16="http://schemas.microsoft.com/office/drawing/2014/main" id="{DF3CDD95-D771-84DF-2C19-03B40C178D56}"/>
              </a:ext>
            </a:extLst>
          </p:cNvPr>
          <p:cNvSpPr>
            <a:spLocks noGrp="1"/>
          </p:cNvSpPr>
          <p:nvPr>
            <p:ph type="subTitle" idx="1"/>
          </p:nvPr>
        </p:nvSpPr>
        <p:spPr/>
        <p:txBody>
          <a:bodyPr>
            <a:normAutofit fontScale="70000" lnSpcReduction="20000"/>
          </a:bodyPr>
          <a:lstStyle/>
          <a:p>
            <a:r>
              <a:rPr lang="en-US" sz="2400" dirty="0">
                <a:solidFill>
                  <a:srgbClr val="D6E5EF"/>
                </a:solidFill>
                <a:latin typeface="Roboto" pitchFamily="34" charset="0"/>
                <a:ea typeface="Roboto" pitchFamily="34" charset="-122"/>
                <a:cs typeface="Roboto" pitchFamily="34" charset="-120"/>
              </a:rPr>
              <a:t>Phishing is a dangerous cybercrime where attackers use deceptive emails, websites, or messages to trick victims into revealing sensitive information or taking harmful actions. Understanding the techniques and how to identify phishing attempts is crucial for protecting oneself.</a:t>
            </a:r>
            <a:endParaRPr lang="en-US" sz="2400" dirty="0"/>
          </a:p>
          <a:p>
            <a:endParaRPr lang="en-IN" dirty="0"/>
          </a:p>
        </p:txBody>
      </p:sp>
      <p:pic>
        <p:nvPicPr>
          <p:cNvPr id="5" name="Image 0" descr="preencoded.png">
            <a:extLst>
              <a:ext uri="{FF2B5EF4-FFF2-40B4-BE49-F238E27FC236}">
                <a16:creationId xmlns:a16="http://schemas.microsoft.com/office/drawing/2014/main" id="{74F14E86-B42B-DA03-5685-32C758167B83}"/>
              </a:ext>
            </a:extLst>
          </p:cNvPr>
          <p:cNvPicPr>
            <a:picLocks noChangeAspect="1"/>
          </p:cNvPicPr>
          <p:nvPr/>
        </p:nvPicPr>
        <p:blipFill>
          <a:blip r:embed="rId2"/>
          <a:stretch>
            <a:fillRect/>
          </a:stretch>
        </p:blipFill>
        <p:spPr>
          <a:xfrm>
            <a:off x="240630" y="637673"/>
            <a:ext cx="3721769" cy="5582653"/>
          </a:xfrm>
          <a:prstGeom prst="rect">
            <a:avLst/>
          </a:prstGeom>
        </p:spPr>
      </p:pic>
    </p:spTree>
    <p:extLst>
      <p:ext uri="{BB962C8B-B14F-4D97-AF65-F5344CB8AC3E}">
        <p14:creationId xmlns:p14="http://schemas.microsoft.com/office/powerpoint/2010/main" val="194512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7EC93772-7016-6477-9341-A9B5B59D1299}"/>
              </a:ext>
            </a:extLst>
          </p:cNvPr>
          <p:cNvPicPr>
            <a:picLocks noChangeAspect="1"/>
          </p:cNvPicPr>
          <p:nvPr/>
        </p:nvPicPr>
        <p:blipFill>
          <a:blip r:embed="rId2"/>
          <a:stretch>
            <a:fillRect/>
          </a:stretch>
        </p:blipFill>
        <p:spPr>
          <a:xfrm>
            <a:off x="497306" y="305007"/>
            <a:ext cx="11020926" cy="1780467"/>
          </a:xfrm>
          <a:prstGeom prst="rect">
            <a:avLst/>
          </a:prstGeom>
        </p:spPr>
      </p:pic>
      <p:sp>
        <p:nvSpPr>
          <p:cNvPr id="5" name="Text 0">
            <a:extLst>
              <a:ext uri="{FF2B5EF4-FFF2-40B4-BE49-F238E27FC236}">
                <a16:creationId xmlns:a16="http://schemas.microsoft.com/office/drawing/2014/main" id="{ACDE09C1-AC1D-BF9C-608C-93D93CE60327}"/>
              </a:ext>
            </a:extLst>
          </p:cNvPr>
          <p:cNvSpPr/>
          <p:nvPr/>
        </p:nvSpPr>
        <p:spPr>
          <a:xfrm>
            <a:off x="942209" y="2277866"/>
            <a:ext cx="4447938" cy="355700"/>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Conclusion and Key Takeaways</a:t>
            </a:r>
            <a:endParaRPr lang="en-US" sz="4450" dirty="0"/>
          </a:p>
        </p:txBody>
      </p:sp>
      <p:sp>
        <p:nvSpPr>
          <p:cNvPr id="6" name="Shape 1">
            <a:extLst>
              <a:ext uri="{FF2B5EF4-FFF2-40B4-BE49-F238E27FC236}">
                <a16:creationId xmlns:a16="http://schemas.microsoft.com/office/drawing/2014/main" id="{8D50CE72-CA21-15E2-82DC-E6EE0E80FE7B}"/>
              </a:ext>
            </a:extLst>
          </p:cNvPr>
          <p:cNvSpPr/>
          <p:nvPr/>
        </p:nvSpPr>
        <p:spPr>
          <a:xfrm>
            <a:off x="513348" y="3322795"/>
            <a:ext cx="2195838" cy="1202258"/>
          </a:xfrm>
          <a:prstGeom prst="roundRect">
            <a:avLst>
              <a:gd name="adj" fmla="val 1420"/>
            </a:avLst>
          </a:prstGeom>
          <a:solidFill>
            <a:srgbClr val="3F4652"/>
          </a:solidFill>
          <a:ln/>
        </p:spPr>
      </p:sp>
      <p:sp>
        <p:nvSpPr>
          <p:cNvPr id="7" name="Text 2">
            <a:extLst>
              <a:ext uri="{FF2B5EF4-FFF2-40B4-BE49-F238E27FC236}">
                <a16:creationId xmlns:a16="http://schemas.microsoft.com/office/drawing/2014/main" id="{336709FD-A211-4650-B39B-B262ED630470}"/>
              </a:ext>
            </a:extLst>
          </p:cNvPr>
          <p:cNvSpPr/>
          <p:nvPr/>
        </p:nvSpPr>
        <p:spPr>
          <a:xfrm>
            <a:off x="649608" y="3549609"/>
            <a:ext cx="1483602" cy="177820"/>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Roboto Slab" pitchFamily="34" charset="0"/>
                <a:ea typeface="Roboto Slab" pitchFamily="34" charset="-122"/>
                <a:cs typeface="Roboto Slab" pitchFamily="34" charset="-120"/>
              </a:rPr>
              <a:t>Vigilance is Key</a:t>
            </a:r>
            <a:endParaRPr lang="en-US" sz="2200" dirty="0"/>
          </a:p>
        </p:txBody>
      </p:sp>
      <p:sp>
        <p:nvSpPr>
          <p:cNvPr id="8" name="Text 3">
            <a:extLst>
              <a:ext uri="{FF2B5EF4-FFF2-40B4-BE49-F238E27FC236}">
                <a16:creationId xmlns:a16="http://schemas.microsoft.com/office/drawing/2014/main" id="{BF8828B9-E30E-F728-F3E0-216A4FA28AED}"/>
              </a:ext>
            </a:extLst>
          </p:cNvPr>
          <p:cNvSpPr/>
          <p:nvPr/>
        </p:nvSpPr>
        <p:spPr>
          <a:xfrm>
            <a:off x="709982" y="4040026"/>
            <a:ext cx="2195838" cy="546368"/>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Staying alert and recognizing phishing attempts is crucial for protecting oneself and others.</a:t>
            </a:r>
            <a:endParaRPr lang="en-US" sz="1750" dirty="0"/>
          </a:p>
        </p:txBody>
      </p:sp>
      <p:sp>
        <p:nvSpPr>
          <p:cNvPr id="9" name="Shape 4">
            <a:extLst>
              <a:ext uri="{FF2B5EF4-FFF2-40B4-BE49-F238E27FC236}">
                <a16:creationId xmlns:a16="http://schemas.microsoft.com/office/drawing/2014/main" id="{CC591BAE-DAC6-CF36-9A52-511D3A6DFD11}"/>
              </a:ext>
            </a:extLst>
          </p:cNvPr>
          <p:cNvSpPr/>
          <p:nvPr/>
        </p:nvSpPr>
        <p:spPr>
          <a:xfrm>
            <a:off x="3900162" y="3322795"/>
            <a:ext cx="2195838" cy="1202258"/>
          </a:xfrm>
          <a:prstGeom prst="roundRect">
            <a:avLst>
              <a:gd name="adj" fmla="val 1420"/>
            </a:avLst>
          </a:prstGeom>
          <a:solidFill>
            <a:srgbClr val="3F4652"/>
          </a:solidFill>
          <a:ln/>
        </p:spPr>
      </p:sp>
      <p:sp>
        <p:nvSpPr>
          <p:cNvPr id="10" name="Text 5">
            <a:extLst>
              <a:ext uri="{FF2B5EF4-FFF2-40B4-BE49-F238E27FC236}">
                <a16:creationId xmlns:a16="http://schemas.microsoft.com/office/drawing/2014/main" id="{2B704CE6-CAFA-33A2-BC1A-981EF2B9CF38}"/>
              </a:ext>
            </a:extLst>
          </p:cNvPr>
          <p:cNvSpPr/>
          <p:nvPr/>
        </p:nvSpPr>
        <p:spPr>
          <a:xfrm>
            <a:off x="4036422" y="3549609"/>
            <a:ext cx="1483602" cy="177820"/>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Roboto Slab" pitchFamily="34" charset="0"/>
                <a:ea typeface="Roboto Slab" pitchFamily="34" charset="-122"/>
                <a:cs typeface="Roboto Slab" pitchFamily="34" charset="-120"/>
              </a:rPr>
              <a:t>Continuous Learning</a:t>
            </a:r>
            <a:endParaRPr lang="en-US" sz="2200" dirty="0"/>
          </a:p>
        </p:txBody>
      </p:sp>
      <p:sp>
        <p:nvSpPr>
          <p:cNvPr id="11" name="Text 6">
            <a:extLst>
              <a:ext uri="{FF2B5EF4-FFF2-40B4-BE49-F238E27FC236}">
                <a16:creationId xmlns:a16="http://schemas.microsoft.com/office/drawing/2014/main" id="{6FE23E87-215F-2B85-5B7B-26EF30D54651}"/>
              </a:ext>
            </a:extLst>
          </p:cNvPr>
          <p:cNvSpPr/>
          <p:nvPr/>
        </p:nvSpPr>
        <p:spPr>
          <a:xfrm>
            <a:off x="4096796" y="4040026"/>
            <a:ext cx="2544636" cy="728490"/>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Regularly updating cybersecurity knowledge and best practices is essential in the ever-evolving landscape of phishing threats.</a:t>
            </a:r>
            <a:endParaRPr lang="en-US" sz="1750" dirty="0"/>
          </a:p>
        </p:txBody>
      </p:sp>
      <p:sp>
        <p:nvSpPr>
          <p:cNvPr id="12" name="Shape 7">
            <a:extLst>
              <a:ext uri="{FF2B5EF4-FFF2-40B4-BE49-F238E27FC236}">
                <a16:creationId xmlns:a16="http://schemas.microsoft.com/office/drawing/2014/main" id="{DED812BE-2F53-05EB-637E-625B358D7BFA}"/>
              </a:ext>
            </a:extLst>
          </p:cNvPr>
          <p:cNvSpPr/>
          <p:nvPr/>
        </p:nvSpPr>
        <p:spPr>
          <a:xfrm>
            <a:off x="7832408" y="3242118"/>
            <a:ext cx="2195838" cy="1202258"/>
          </a:xfrm>
          <a:prstGeom prst="roundRect">
            <a:avLst>
              <a:gd name="adj" fmla="val 1420"/>
            </a:avLst>
          </a:prstGeom>
          <a:solidFill>
            <a:srgbClr val="3F4652"/>
          </a:solidFill>
          <a:ln/>
        </p:spPr>
      </p:sp>
      <p:sp>
        <p:nvSpPr>
          <p:cNvPr id="13" name="Text 8">
            <a:extLst>
              <a:ext uri="{FF2B5EF4-FFF2-40B4-BE49-F238E27FC236}">
                <a16:creationId xmlns:a16="http://schemas.microsoft.com/office/drawing/2014/main" id="{B86C8ED8-E367-DA86-DEF2-8B7671C03B63}"/>
              </a:ext>
            </a:extLst>
          </p:cNvPr>
          <p:cNvSpPr/>
          <p:nvPr/>
        </p:nvSpPr>
        <p:spPr>
          <a:xfrm>
            <a:off x="8066912" y="3549609"/>
            <a:ext cx="1726830" cy="177820"/>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Roboto Slab" pitchFamily="34" charset="0"/>
                <a:ea typeface="Roboto Slab" pitchFamily="34" charset="-122"/>
                <a:cs typeface="Roboto Slab" pitchFamily="34" charset="-120"/>
              </a:rPr>
              <a:t>Collective Responsibility</a:t>
            </a:r>
            <a:endParaRPr lang="en-US" sz="2200" dirty="0"/>
          </a:p>
        </p:txBody>
      </p:sp>
      <p:sp>
        <p:nvSpPr>
          <p:cNvPr id="14" name="Text 9">
            <a:extLst>
              <a:ext uri="{FF2B5EF4-FFF2-40B4-BE49-F238E27FC236}">
                <a16:creationId xmlns:a16="http://schemas.microsoft.com/office/drawing/2014/main" id="{8EC39E92-2705-5220-F73D-E6E30753F7A3}"/>
              </a:ext>
            </a:extLst>
          </p:cNvPr>
          <p:cNvSpPr/>
          <p:nvPr/>
        </p:nvSpPr>
        <p:spPr>
          <a:xfrm>
            <a:off x="8096363" y="4084142"/>
            <a:ext cx="2709506" cy="728490"/>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By educating ourselves and reporting phishing attempts, we can collectively help to combat this widespread cybercrime.</a:t>
            </a:r>
            <a:endParaRPr lang="en-US" sz="1750" dirty="0"/>
          </a:p>
        </p:txBody>
      </p:sp>
    </p:spTree>
    <p:extLst>
      <p:ext uri="{BB962C8B-B14F-4D97-AF65-F5344CB8AC3E}">
        <p14:creationId xmlns:p14="http://schemas.microsoft.com/office/powerpoint/2010/main" val="4089828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4A2D3-004C-4451-A57A-2C4FB35EFB10}"/>
              </a:ext>
            </a:extLst>
          </p:cNvPr>
          <p:cNvSpPr>
            <a:spLocks noGrp="1"/>
          </p:cNvSpPr>
          <p:nvPr>
            <p:ph type="title"/>
          </p:nvPr>
        </p:nvSpPr>
        <p:spPr/>
        <p:txBody>
          <a:bodyPr/>
          <a:lstStyle/>
          <a:p>
            <a:endParaRPr lang="en-IN" dirty="0"/>
          </a:p>
        </p:txBody>
      </p:sp>
      <p:pic>
        <p:nvPicPr>
          <p:cNvPr id="5" name="Image 0" descr="preencoded.png">
            <a:extLst>
              <a:ext uri="{FF2B5EF4-FFF2-40B4-BE49-F238E27FC236}">
                <a16:creationId xmlns:a16="http://schemas.microsoft.com/office/drawing/2014/main" id="{0DA4CF88-BED3-C94A-909D-9159FF8B3558}"/>
              </a:ext>
            </a:extLst>
          </p:cNvPr>
          <p:cNvPicPr>
            <a:picLocks noChangeAspect="1"/>
          </p:cNvPicPr>
          <p:nvPr/>
        </p:nvPicPr>
        <p:blipFill>
          <a:blip r:embed="rId2"/>
          <a:stretch>
            <a:fillRect/>
          </a:stretch>
        </p:blipFill>
        <p:spPr>
          <a:xfrm>
            <a:off x="685800" y="649705"/>
            <a:ext cx="10131425" cy="1456268"/>
          </a:xfrm>
          <a:prstGeom prst="rect">
            <a:avLst/>
          </a:prstGeom>
        </p:spPr>
      </p:pic>
      <p:sp>
        <p:nvSpPr>
          <p:cNvPr id="6" name="TextBox 5">
            <a:extLst>
              <a:ext uri="{FF2B5EF4-FFF2-40B4-BE49-F238E27FC236}">
                <a16:creationId xmlns:a16="http://schemas.microsoft.com/office/drawing/2014/main" id="{D3E1378B-55E7-E81F-104D-EF685623919E}"/>
              </a:ext>
            </a:extLst>
          </p:cNvPr>
          <p:cNvSpPr txBox="1"/>
          <p:nvPr/>
        </p:nvSpPr>
        <p:spPr>
          <a:xfrm>
            <a:off x="685800" y="2390274"/>
            <a:ext cx="5955632" cy="707886"/>
          </a:xfrm>
          <a:prstGeom prst="rect">
            <a:avLst/>
          </a:prstGeom>
          <a:noFill/>
        </p:spPr>
        <p:txBody>
          <a:bodyPr wrap="square" rtlCol="0">
            <a:spAutoFit/>
          </a:bodyPr>
          <a:lstStyle/>
          <a:p>
            <a:r>
              <a:rPr lang="en-US" sz="4000" u="sng" dirty="0">
                <a:solidFill>
                  <a:srgbClr val="76B9FF"/>
                </a:solidFill>
                <a:latin typeface="Roboto Slab" pitchFamily="34" charset="0"/>
                <a:ea typeface="Roboto Slab" pitchFamily="34" charset="-122"/>
                <a:cs typeface="Roboto Slab" pitchFamily="34" charset="-120"/>
              </a:rPr>
              <a:t>What is Phishing?</a:t>
            </a:r>
            <a:endParaRPr lang="en-US" sz="4000" u="sng" dirty="0"/>
          </a:p>
        </p:txBody>
      </p:sp>
      <p:sp>
        <p:nvSpPr>
          <p:cNvPr id="7" name="TextBox 6">
            <a:extLst>
              <a:ext uri="{FF2B5EF4-FFF2-40B4-BE49-F238E27FC236}">
                <a16:creationId xmlns:a16="http://schemas.microsoft.com/office/drawing/2014/main" id="{4C72018C-A1F0-CAD8-B953-FE8408B144C2}"/>
              </a:ext>
            </a:extLst>
          </p:cNvPr>
          <p:cNvSpPr txBox="1"/>
          <p:nvPr/>
        </p:nvSpPr>
        <p:spPr>
          <a:xfrm>
            <a:off x="685800" y="3429000"/>
            <a:ext cx="10960768" cy="3416320"/>
          </a:xfrm>
          <a:prstGeom prst="rect">
            <a:avLst/>
          </a:prstGeom>
          <a:noFill/>
        </p:spPr>
        <p:txBody>
          <a:bodyPr wrap="square" rtlCol="0">
            <a:spAutoFit/>
          </a:bodyPr>
          <a:lstStyle/>
          <a:p>
            <a:r>
              <a:rPr lang="en-US" sz="1800" dirty="0">
                <a:solidFill>
                  <a:srgbClr val="D6E5EF"/>
                </a:solidFill>
                <a:latin typeface="Roboto Slab" pitchFamily="34" charset="0"/>
                <a:ea typeface="Roboto Slab" pitchFamily="34" charset="-122"/>
                <a:cs typeface="Roboto Slab" pitchFamily="34" charset="-120"/>
              </a:rPr>
              <a:t>Manipulation Tactics</a:t>
            </a:r>
            <a:endParaRPr lang="en-US" sz="1800" dirty="0"/>
          </a:p>
          <a:p>
            <a:r>
              <a:rPr lang="en-US" sz="1800" dirty="0">
                <a:solidFill>
                  <a:srgbClr val="D6E5EF"/>
                </a:solidFill>
                <a:latin typeface="Roboto" pitchFamily="34" charset="0"/>
                <a:ea typeface="Roboto" pitchFamily="34" charset="-122"/>
                <a:cs typeface="Roboto" pitchFamily="34" charset="-120"/>
              </a:rPr>
              <a:t>Phishing relies on social engineering to manipulate victims into disclosing login credentials, financial information, or other sensitive data.</a:t>
            </a:r>
            <a:endParaRPr lang="en-US" sz="1800" dirty="0"/>
          </a:p>
          <a:p>
            <a:endParaRPr lang="en-IN" dirty="0"/>
          </a:p>
          <a:p>
            <a:r>
              <a:rPr lang="en-US" sz="1800" dirty="0">
                <a:solidFill>
                  <a:srgbClr val="D6E5EF"/>
                </a:solidFill>
                <a:latin typeface="Roboto Slab" pitchFamily="34" charset="0"/>
                <a:ea typeface="Roboto Slab" pitchFamily="34" charset="-122"/>
                <a:cs typeface="Roboto Slab" pitchFamily="34" charset="-120"/>
              </a:rPr>
              <a:t>Deceptive Techniques</a:t>
            </a:r>
            <a:endParaRPr lang="en-US" sz="1800" dirty="0"/>
          </a:p>
          <a:p>
            <a:r>
              <a:rPr lang="en-US" sz="1800" dirty="0">
                <a:solidFill>
                  <a:srgbClr val="D6E5EF"/>
                </a:solidFill>
                <a:latin typeface="Roboto" pitchFamily="34" charset="0"/>
                <a:ea typeface="Roboto" pitchFamily="34" charset="-122"/>
                <a:cs typeface="Roboto" pitchFamily="34" charset="-120"/>
              </a:rPr>
              <a:t>Phishing emails or websites often mimic legitimate sources to appear trustworthy, such as banks, companies, or government agencies.</a:t>
            </a:r>
            <a:endParaRPr lang="en-US" sz="1800" dirty="0"/>
          </a:p>
          <a:p>
            <a:endParaRPr lang="en-IN" dirty="0"/>
          </a:p>
          <a:p>
            <a:r>
              <a:rPr lang="en-US" sz="1800" dirty="0">
                <a:solidFill>
                  <a:srgbClr val="D6E5EF"/>
                </a:solidFill>
                <a:latin typeface="Roboto Slab" pitchFamily="34" charset="0"/>
                <a:ea typeface="Roboto Slab" pitchFamily="34" charset="-122"/>
                <a:cs typeface="Roboto Slab" pitchFamily="34" charset="-120"/>
              </a:rPr>
              <a:t>Malicious Intent</a:t>
            </a:r>
            <a:endParaRPr lang="en-US" sz="1800" dirty="0"/>
          </a:p>
          <a:p>
            <a:r>
              <a:rPr lang="en-US" sz="1800" dirty="0">
                <a:solidFill>
                  <a:srgbClr val="D6E5EF"/>
                </a:solidFill>
                <a:latin typeface="Roboto" pitchFamily="34" charset="0"/>
                <a:ea typeface="Roboto" pitchFamily="34" charset="-122"/>
                <a:cs typeface="Roboto" pitchFamily="34" charset="-120"/>
              </a:rPr>
              <a:t>The goal of phishing is to steal personal information or infect devices with malware for financial gain or other malicious purposes.</a:t>
            </a:r>
            <a:endParaRPr lang="en-US" sz="1800" dirty="0"/>
          </a:p>
          <a:p>
            <a:endParaRPr lang="en-IN" dirty="0"/>
          </a:p>
        </p:txBody>
      </p:sp>
    </p:spTree>
    <p:extLst>
      <p:ext uri="{BB962C8B-B14F-4D97-AF65-F5344CB8AC3E}">
        <p14:creationId xmlns:p14="http://schemas.microsoft.com/office/powerpoint/2010/main" val="2031145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1DC4-7390-FC0A-63A0-628C3CB70BD1}"/>
              </a:ext>
            </a:extLst>
          </p:cNvPr>
          <p:cNvSpPr>
            <a:spLocks noGrp="1"/>
          </p:cNvSpPr>
          <p:nvPr>
            <p:ph type="title"/>
          </p:nvPr>
        </p:nvSpPr>
        <p:spPr/>
        <p:txBody>
          <a:bodyPr/>
          <a:lstStyle/>
          <a:p>
            <a:r>
              <a:rPr lang="en-US" sz="3600" u="sng" dirty="0">
                <a:solidFill>
                  <a:srgbClr val="76B9FF"/>
                </a:solidFill>
                <a:latin typeface="Roboto Slab" pitchFamily="34" charset="0"/>
                <a:ea typeface="Roboto Slab" pitchFamily="34" charset="-122"/>
                <a:cs typeface="Roboto Slab" pitchFamily="34" charset="-120"/>
              </a:rPr>
              <a:t>Phishing Techniques</a:t>
            </a:r>
            <a:endParaRPr lang="en-IN" u="sng" dirty="0"/>
          </a:p>
        </p:txBody>
      </p:sp>
      <p:sp>
        <p:nvSpPr>
          <p:cNvPr id="3" name="Content Placeholder 2">
            <a:extLst>
              <a:ext uri="{FF2B5EF4-FFF2-40B4-BE49-F238E27FC236}">
                <a16:creationId xmlns:a16="http://schemas.microsoft.com/office/drawing/2014/main" id="{03369526-0C19-FED2-69B9-836D460594F2}"/>
              </a:ext>
            </a:extLst>
          </p:cNvPr>
          <p:cNvSpPr>
            <a:spLocks noGrp="1"/>
          </p:cNvSpPr>
          <p:nvPr>
            <p:ph idx="1"/>
          </p:nvPr>
        </p:nvSpPr>
        <p:spPr/>
        <p:txBody>
          <a:bodyPr/>
          <a:lstStyle/>
          <a:p>
            <a:r>
              <a:rPr lang="en-US" sz="1800" dirty="0">
                <a:solidFill>
                  <a:srgbClr val="76B9FF"/>
                </a:solidFill>
                <a:latin typeface="Roboto Slab" pitchFamily="34" charset="0"/>
                <a:ea typeface="Roboto Slab" pitchFamily="34" charset="-122"/>
                <a:cs typeface="Roboto Slab" pitchFamily="34" charset="-120"/>
              </a:rPr>
              <a:t>Email Phishing</a:t>
            </a:r>
            <a:endParaRPr lang="en-US" sz="1800" dirty="0"/>
          </a:p>
          <a:p>
            <a:pPr marL="0" indent="0">
              <a:buNone/>
            </a:pPr>
            <a:r>
              <a:rPr lang="en-US" sz="1800" dirty="0">
                <a:solidFill>
                  <a:srgbClr val="D6E5EF"/>
                </a:solidFill>
                <a:latin typeface="Roboto" pitchFamily="34" charset="0"/>
                <a:ea typeface="Roboto" pitchFamily="34" charset="-122"/>
                <a:cs typeface="Roboto" pitchFamily="34" charset="-120"/>
              </a:rPr>
              <a:t>Fake emails that appear to be from trusted sources, often containing malicious links or attachments.</a:t>
            </a:r>
            <a:endParaRPr lang="en-US" sz="1800" dirty="0"/>
          </a:p>
          <a:p>
            <a:r>
              <a:rPr lang="en-US" sz="1800" dirty="0">
                <a:solidFill>
                  <a:srgbClr val="76B9FF"/>
                </a:solidFill>
                <a:latin typeface="Roboto Slab" pitchFamily="34" charset="0"/>
                <a:ea typeface="Roboto Slab" pitchFamily="34" charset="-122"/>
                <a:cs typeface="Roboto Slab" pitchFamily="34" charset="-120"/>
              </a:rPr>
              <a:t>Smishing</a:t>
            </a:r>
            <a:endParaRPr lang="en-US" sz="1800" dirty="0"/>
          </a:p>
          <a:p>
            <a:pPr marL="0" indent="0">
              <a:buNone/>
            </a:pPr>
            <a:r>
              <a:rPr lang="en-US" sz="1800" dirty="0">
                <a:solidFill>
                  <a:srgbClr val="D6E5EF"/>
                </a:solidFill>
                <a:latin typeface="Roboto" pitchFamily="34" charset="0"/>
                <a:ea typeface="Roboto" pitchFamily="34" charset="-122"/>
                <a:cs typeface="Roboto" pitchFamily="34" charset="-120"/>
              </a:rPr>
              <a:t>Phishing attempts via text messages, using similar tactics to email phishing.</a:t>
            </a:r>
            <a:endParaRPr lang="en-US" sz="1800" dirty="0"/>
          </a:p>
          <a:p>
            <a:r>
              <a:rPr lang="en-US" sz="1800" dirty="0">
                <a:solidFill>
                  <a:srgbClr val="76B9FF"/>
                </a:solidFill>
                <a:latin typeface="Roboto Slab" pitchFamily="34" charset="0"/>
                <a:ea typeface="Roboto Slab" pitchFamily="34" charset="-122"/>
                <a:cs typeface="Roboto Slab" pitchFamily="34" charset="-120"/>
              </a:rPr>
              <a:t>Vishing</a:t>
            </a:r>
            <a:endParaRPr lang="en-US" sz="1800" dirty="0"/>
          </a:p>
          <a:p>
            <a:pPr marL="0" indent="0">
              <a:buNone/>
            </a:pPr>
            <a:r>
              <a:rPr lang="en-US" sz="1800" dirty="0">
                <a:solidFill>
                  <a:srgbClr val="D6E5EF"/>
                </a:solidFill>
                <a:latin typeface="Roboto" pitchFamily="34" charset="0"/>
                <a:ea typeface="Roboto" pitchFamily="34" charset="-122"/>
                <a:cs typeface="Roboto" pitchFamily="34" charset="-120"/>
              </a:rPr>
              <a:t>Phishing via phone calls, where attackers impersonate legitimate organizations to obtain sensitive information.</a:t>
            </a:r>
            <a:endParaRPr lang="en-US" sz="1800" dirty="0"/>
          </a:p>
          <a:p>
            <a:pPr marL="0" indent="0">
              <a:buNone/>
            </a:pPr>
            <a:endParaRPr lang="en-IN" dirty="0"/>
          </a:p>
        </p:txBody>
      </p:sp>
    </p:spTree>
    <p:extLst>
      <p:ext uri="{BB962C8B-B14F-4D97-AF65-F5344CB8AC3E}">
        <p14:creationId xmlns:p14="http://schemas.microsoft.com/office/powerpoint/2010/main" val="3496732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1DC7-4A2D-E497-7DA3-FFBD82B8DBF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EF62B5-8171-D8FF-362D-592B64184ABD}"/>
              </a:ext>
            </a:extLst>
          </p:cNvPr>
          <p:cNvSpPr>
            <a:spLocks noGrp="1"/>
          </p:cNvSpPr>
          <p:nvPr>
            <p:ph idx="1"/>
          </p:nvPr>
        </p:nvSpPr>
        <p:spPr>
          <a:xfrm>
            <a:off x="685800" y="2366657"/>
            <a:ext cx="10131425" cy="3649133"/>
          </a:xfrm>
        </p:spPr>
        <p:txBody>
          <a:bodyPr>
            <a:normAutofit lnSpcReduction="10000"/>
          </a:bodyPr>
          <a:lstStyle/>
          <a:p>
            <a:pPr marL="0" indent="0">
              <a:buNone/>
            </a:pPr>
            <a:r>
              <a:rPr lang="en-US" sz="2800" u="sng" dirty="0">
                <a:solidFill>
                  <a:srgbClr val="76B9FF"/>
                </a:solidFill>
                <a:latin typeface="Roboto Slab" pitchFamily="34" charset="0"/>
                <a:ea typeface="Roboto Slab" pitchFamily="34" charset="-122"/>
                <a:cs typeface="Roboto Slab" pitchFamily="34" charset="-120"/>
              </a:rPr>
              <a:t>Identifying Phishing Attempts</a:t>
            </a:r>
            <a:endParaRPr lang="en-US" sz="2800" u="sng" dirty="0"/>
          </a:p>
          <a:p>
            <a:r>
              <a:rPr lang="en-US" sz="1800" dirty="0">
                <a:solidFill>
                  <a:srgbClr val="D6E5EF"/>
                </a:solidFill>
                <a:latin typeface="Roboto Slab" pitchFamily="34" charset="0"/>
                <a:ea typeface="Roboto Slab" pitchFamily="34" charset="-122"/>
                <a:cs typeface="Roboto Slab" pitchFamily="34" charset="-120"/>
              </a:rPr>
              <a:t>Sender Address</a:t>
            </a:r>
          </a:p>
          <a:p>
            <a:pPr marL="0" indent="0">
              <a:buNone/>
            </a:pPr>
            <a:r>
              <a:rPr lang="en-US" sz="1800" dirty="0">
                <a:solidFill>
                  <a:srgbClr val="D6E5EF"/>
                </a:solidFill>
                <a:latin typeface="Roboto" pitchFamily="34" charset="0"/>
                <a:ea typeface="Roboto" pitchFamily="34" charset="-122"/>
                <a:cs typeface="Roboto" pitchFamily="34" charset="-120"/>
              </a:rPr>
              <a:t>Look for inconsistencies or unfamiliar email addresses that don't match the claimed sender.</a:t>
            </a:r>
            <a:endParaRPr lang="en-US" sz="1800" dirty="0"/>
          </a:p>
          <a:p>
            <a:r>
              <a:rPr lang="en-US" sz="1800" dirty="0">
                <a:solidFill>
                  <a:srgbClr val="D6E5EF"/>
                </a:solidFill>
                <a:latin typeface="Roboto Slab" pitchFamily="34" charset="0"/>
                <a:ea typeface="Roboto Slab" pitchFamily="34" charset="-122"/>
                <a:cs typeface="Roboto Slab" pitchFamily="34" charset="-120"/>
              </a:rPr>
              <a:t>Suspicious Links</a:t>
            </a:r>
          </a:p>
          <a:p>
            <a:pPr marL="0" indent="0">
              <a:buNone/>
            </a:pPr>
            <a:r>
              <a:rPr lang="en-US" sz="1800" dirty="0">
                <a:solidFill>
                  <a:srgbClr val="D6E5EF"/>
                </a:solidFill>
                <a:latin typeface="Roboto" pitchFamily="34" charset="0"/>
                <a:ea typeface="Roboto" pitchFamily="34" charset="-122"/>
                <a:cs typeface="Roboto" pitchFamily="34" charset="-120"/>
              </a:rPr>
              <a:t>Hover over links to check if the URL matches the claimed destination.</a:t>
            </a:r>
            <a:endParaRPr lang="en-US" sz="1800" dirty="0"/>
          </a:p>
          <a:p>
            <a:r>
              <a:rPr lang="en-US" sz="1800" dirty="0">
                <a:solidFill>
                  <a:srgbClr val="D6E5EF"/>
                </a:solidFill>
                <a:latin typeface="Roboto Slab" pitchFamily="34" charset="0"/>
                <a:ea typeface="Roboto Slab" pitchFamily="34" charset="-122"/>
                <a:cs typeface="Roboto Slab" pitchFamily="34" charset="-120"/>
              </a:rPr>
              <a:t>Urgent Tone</a:t>
            </a:r>
          </a:p>
          <a:p>
            <a:pPr marL="0" indent="0">
              <a:buNone/>
            </a:pPr>
            <a:r>
              <a:rPr lang="en-US" sz="1800" dirty="0">
                <a:solidFill>
                  <a:srgbClr val="D6E5EF"/>
                </a:solidFill>
                <a:latin typeface="Roboto" pitchFamily="34" charset="0"/>
                <a:ea typeface="Roboto" pitchFamily="34" charset="-122"/>
                <a:cs typeface="Roboto" pitchFamily="34" charset="-120"/>
              </a:rPr>
              <a:t>Phishing emails often use a sense of urgency to pressure victims into taking action.</a:t>
            </a:r>
            <a:endParaRPr lang="en-US" sz="1800" dirty="0"/>
          </a:p>
          <a:p>
            <a:r>
              <a:rPr lang="en-US" sz="1800" dirty="0">
                <a:solidFill>
                  <a:srgbClr val="D6E5EF"/>
                </a:solidFill>
                <a:latin typeface="Roboto Slab" pitchFamily="34" charset="0"/>
                <a:ea typeface="Roboto Slab" pitchFamily="34" charset="-122"/>
                <a:cs typeface="Roboto Slab" pitchFamily="34" charset="-120"/>
              </a:rPr>
              <a:t>Generic Greetings</a:t>
            </a:r>
          </a:p>
          <a:p>
            <a:pPr marL="0" indent="0">
              <a:buNone/>
            </a:pPr>
            <a:r>
              <a:rPr lang="en-US" sz="1800" dirty="0">
                <a:solidFill>
                  <a:srgbClr val="D6E5EF"/>
                </a:solidFill>
                <a:latin typeface="Roboto" pitchFamily="34" charset="0"/>
                <a:ea typeface="Roboto" pitchFamily="34" charset="-122"/>
                <a:cs typeface="Roboto" pitchFamily="34" charset="-120"/>
              </a:rPr>
              <a:t>Legitimate messages typically address the recipient by name, not just "Dear customer".</a:t>
            </a:r>
            <a:endParaRPr lang="en-US" sz="1800" dirty="0"/>
          </a:p>
          <a:p>
            <a:endParaRPr lang="en-IN" dirty="0"/>
          </a:p>
        </p:txBody>
      </p:sp>
      <p:pic>
        <p:nvPicPr>
          <p:cNvPr id="4" name="Image 0" descr="preencoded.png">
            <a:extLst>
              <a:ext uri="{FF2B5EF4-FFF2-40B4-BE49-F238E27FC236}">
                <a16:creationId xmlns:a16="http://schemas.microsoft.com/office/drawing/2014/main" id="{94181FAB-F0AB-0263-6EA7-9D6AEF76120B}"/>
              </a:ext>
            </a:extLst>
          </p:cNvPr>
          <p:cNvPicPr>
            <a:picLocks noChangeAspect="1"/>
          </p:cNvPicPr>
          <p:nvPr/>
        </p:nvPicPr>
        <p:blipFill>
          <a:blip r:embed="rId2"/>
          <a:stretch>
            <a:fillRect/>
          </a:stretch>
        </p:blipFill>
        <p:spPr>
          <a:xfrm>
            <a:off x="685801" y="600822"/>
            <a:ext cx="10131425" cy="1503145"/>
          </a:xfrm>
          <a:prstGeom prst="rect">
            <a:avLst/>
          </a:prstGeom>
        </p:spPr>
      </p:pic>
    </p:spTree>
    <p:extLst>
      <p:ext uri="{BB962C8B-B14F-4D97-AF65-F5344CB8AC3E}">
        <p14:creationId xmlns:p14="http://schemas.microsoft.com/office/powerpoint/2010/main" val="4231742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1DC7-4A2D-E497-7DA3-FFBD82B8DBFE}"/>
              </a:ext>
            </a:extLst>
          </p:cNvPr>
          <p:cNvSpPr>
            <a:spLocks noGrp="1"/>
          </p:cNvSpPr>
          <p:nvPr>
            <p:ph type="title"/>
          </p:nvPr>
        </p:nvSpPr>
        <p:spPr/>
        <p:txBody>
          <a:bodyPr/>
          <a:lstStyle/>
          <a:p>
            <a:r>
              <a:rPr lang="en-US" sz="3600" u="sng" dirty="0">
                <a:solidFill>
                  <a:srgbClr val="76B9FF"/>
                </a:solidFill>
                <a:latin typeface="Roboto Slab" pitchFamily="34" charset="0"/>
                <a:ea typeface="Roboto Slab" pitchFamily="34" charset="-122"/>
                <a:cs typeface="Roboto Slab" pitchFamily="34" charset="-120"/>
              </a:rPr>
              <a:t>Protecting Yourself from Phishing</a:t>
            </a:r>
            <a:endParaRPr lang="en-IN" u="sng" dirty="0"/>
          </a:p>
        </p:txBody>
      </p:sp>
      <p:sp>
        <p:nvSpPr>
          <p:cNvPr id="3" name="Content Placeholder 2">
            <a:extLst>
              <a:ext uri="{FF2B5EF4-FFF2-40B4-BE49-F238E27FC236}">
                <a16:creationId xmlns:a16="http://schemas.microsoft.com/office/drawing/2014/main" id="{95EF62B5-8171-D8FF-362D-592B64184ABD}"/>
              </a:ext>
            </a:extLst>
          </p:cNvPr>
          <p:cNvSpPr>
            <a:spLocks noGrp="1"/>
          </p:cNvSpPr>
          <p:nvPr>
            <p:ph idx="1"/>
          </p:nvPr>
        </p:nvSpPr>
        <p:spPr>
          <a:xfrm>
            <a:off x="685801" y="2142067"/>
            <a:ext cx="7746849" cy="3649133"/>
          </a:xfrm>
        </p:spPr>
        <p:txBody>
          <a:bodyPr/>
          <a:lstStyle/>
          <a:p>
            <a:r>
              <a:rPr lang="en-US" sz="1800" dirty="0">
                <a:solidFill>
                  <a:srgbClr val="D6E5EF"/>
                </a:solidFill>
                <a:latin typeface="Roboto Slab" pitchFamily="34" charset="0"/>
                <a:ea typeface="Roboto Slab" pitchFamily="34" charset="-122"/>
                <a:cs typeface="Roboto Slab" pitchFamily="34" charset="-120"/>
              </a:rPr>
              <a:t>Verify Source</a:t>
            </a:r>
            <a:endParaRPr lang="en-US" sz="1800" dirty="0"/>
          </a:p>
          <a:p>
            <a:pPr marL="0" indent="0">
              <a:buNone/>
            </a:pPr>
            <a:r>
              <a:rPr lang="en-US" sz="1800" dirty="0">
                <a:solidFill>
                  <a:srgbClr val="D6E5EF"/>
                </a:solidFill>
                <a:latin typeface="Roboto" pitchFamily="34" charset="0"/>
                <a:ea typeface="Roboto" pitchFamily="34" charset="-122"/>
                <a:cs typeface="Roboto" pitchFamily="34" charset="-120"/>
              </a:rPr>
              <a:t>Carefully inspect the email, message, or website to ensure it is legitimate before taking any action.</a:t>
            </a:r>
          </a:p>
          <a:p>
            <a:r>
              <a:rPr lang="en-US" sz="1800" dirty="0">
                <a:solidFill>
                  <a:srgbClr val="D6E5EF"/>
                </a:solidFill>
                <a:latin typeface="Roboto Slab" pitchFamily="34" charset="0"/>
                <a:ea typeface="Roboto Slab" pitchFamily="34" charset="-122"/>
                <a:cs typeface="Roboto Slab" pitchFamily="34" charset="-120"/>
              </a:rPr>
              <a:t>Enable Security</a:t>
            </a:r>
          </a:p>
          <a:p>
            <a:pPr marL="0" indent="0">
              <a:buNone/>
            </a:pPr>
            <a:r>
              <a:rPr lang="en-US" sz="1800" dirty="0">
                <a:solidFill>
                  <a:srgbClr val="D6E5EF"/>
                </a:solidFill>
                <a:latin typeface="Roboto" pitchFamily="34" charset="0"/>
                <a:ea typeface="Roboto" pitchFamily="34" charset="-122"/>
                <a:cs typeface="Roboto" pitchFamily="34" charset="-120"/>
              </a:rPr>
              <a:t>Use antivirus software, firewalls, and email filtering to block and detect phishing attempts.</a:t>
            </a:r>
            <a:endParaRPr lang="en-US" sz="1800" dirty="0"/>
          </a:p>
          <a:p>
            <a:r>
              <a:rPr lang="en-US" sz="1800" dirty="0">
                <a:solidFill>
                  <a:srgbClr val="D6E5EF"/>
                </a:solidFill>
                <a:latin typeface="Roboto Slab" pitchFamily="34" charset="0"/>
                <a:ea typeface="Roboto Slab" pitchFamily="34" charset="-122"/>
                <a:cs typeface="Roboto Slab" pitchFamily="34" charset="-120"/>
              </a:rPr>
              <a:t>Educate Yourself</a:t>
            </a:r>
            <a:endParaRPr lang="en-US" sz="1800" dirty="0"/>
          </a:p>
          <a:p>
            <a:pPr marL="0" indent="0">
              <a:buNone/>
            </a:pPr>
            <a:r>
              <a:rPr lang="en-US" sz="1800" dirty="0">
                <a:solidFill>
                  <a:srgbClr val="D6E5EF"/>
                </a:solidFill>
                <a:latin typeface="Roboto" pitchFamily="34" charset="0"/>
                <a:ea typeface="Roboto" pitchFamily="34" charset="-122"/>
                <a:cs typeface="Roboto" pitchFamily="34" charset="-120"/>
              </a:rPr>
              <a:t>Stay informed about the latest phishing tactics and best practices for online safety.</a:t>
            </a:r>
            <a:endParaRPr lang="en-US" sz="1800" dirty="0"/>
          </a:p>
          <a:p>
            <a:pPr marL="0" indent="0">
              <a:buNone/>
            </a:pPr>
            <a:endParaRPr lang="en-IN" dirty="0"/>
          </a:p>
        </p:txBody>
      </p:sp>
      <p:pic>
        <p:nvPicPr>
          <p:cNvPr id="5" name="Image 0" descr="preencoded.png">
            <a:extLst>
              <a:ext uri="{FF2B5EF4-FFF2-40B4-BE49-F238E27FC236}">
                <a16:creationId xmlns:a16="http://schemas.microsoft.com/office/drawing/2014/main" id="{FD3CD391-C43F-9580-0723-9F69D88ABFD0}"/>
              </a:ext>
            </a:extLst>
          </p:cNvPr>
          <p:cNvPicPr>
            <a:picLocks noChangeAspect="1"/>
          </p:cNvPicPr>
          <p:nvPr/>
        </p:nvPicPr>
        <p:blipFill>
          <a:blip r:embed="rId2"/>
          <a:stretch>
            <a:fillRect/>
          </a:stretch>
        </p:blipFill>
        <p:spPr>
          <a:xfrm>
            <a:off x="8432650" y="2141548"/>
            <a:ext cx="2384576" cy="3649132"/>
          </a:xfrm>
          <a:prstGeom prst="rect">
            <a:avLst/>
          </a:prstGeom>
        </p:spPr>
      </p:pic>
    </p:spTree>
    <p:extLst>
      <p:ext uri="{BB962C8B-B14F-4D97-AF65-F5344CB8AC3E}">
        <p14:creationId xmlns:p14="http://schemas.microsoft.com/office/powerpoint/2010/main" val="3280600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9535D-6370-87C3-80FD-C25A2B4FD087}"/>
              </a:ext>
            </a:extLst>
          </p:cNvPr>
          <p:cNvSpPr>
            <a:spLocks noGrp="1"/>
          </p:cNvSpPr>
          <p:nvPr>
            <p:ph type="title"/>
          </p:nvPr>
        </p:nvSpPr>
        <p:spPr>
          <a:xfrm>
            <a:off x="685801" y="609601"/>
            <a:ext cx="10131425" cy="673768"/>
          </a:xfrm>
        </p:spPr>
        <p:txBody>
          <a:bodyPr/>
          <a:lstStyle/>
          <a:p>
            <a:r>
              <a:rPr lang="en-US" sz="3600" u="sng" dirty="0">
                <a:solidFill>
                  <a:srgbClr val="76B9FF"/>
                </a:solidFill>
                <a:latin typeface="Roboto Slab" pitchFamily="34" charset="0"/>
                <a:ea typeface="Roboto Slab" pitchFamily="34" charset="-122"/>
                <a:cs typeface="Roboto Slab" pitchFamily="34" charset="-120"/>
              </a:rPr>
              <a:t>Phishing Scams to Watch Out For</a:t>
            </a:r>
            <a:endParaRPr lang="en-IN" u="sng" dirty="0"/>
          </a:p>
        </p:txBody>
      </p:sp>
      <p:pic>
        <p:nvPicPr>
          <p:cNvPr id="4" name="Image 0" descr="preencoded.png">
            <a:extLst>
              <a:ext uri="{FF2B5EF4-FFF2-40B4-BE49-F238E27FC236}">
                <a16:creationId xmlns:a16="http://schemas.microsoft.com/office/drawing/2014/main" id="{40BA4866-1F56-DF24-EDB2-219C37FBE412}"/>
              </a:ext>
            </a:extLst>
          </p:cNvPr>
          <p:cNvPicPr>
            <a:picLocks noChangeAspect="1"/>
          </p:cNvPicPr>
          <p:nvPr/>
        </p:nvPicPr>
        <p:blipFill>
          <a:blip r:embed="rId2"/>
          <a:stretch>
            <a:fillRect/>
          </a:stretch>
        </p:blipFill>
        <p:spPr>
          <a:xfrm>
            <a:off x="8617708" y="1622901"/>
            <a:ext cx="2722648" cy="3779170"/>
          </a:xfrm>
          <a:prstGeom prst="rect">
            <a:avLst/>
          </a:prstGeom>
        </p:spPr>
      </p:pic>
      <p:pic>
        <p:nvPicPr>
          <p:cNvPr id="12" name="Image 1" descr="preencoded.png">
            <a:extLst>
              <a:ext uri="{FF2B5EF4-FFF2-40B4-BE49-F238E27FC236}">
                <a16:creationId xmlns:a16="http://schemas.microsoft.com/office/drawing/2014/main" id="{ED09FD23-B848-523F-D1EF-CC1E25ADE031}"/>
              </a:ext>
            </a:extLst>
          </p:cNvPr>
          <p:cNvPicPr>
            <a:picLocks noChangeAspect="1"/>
          </p:cNvPicPr>
          <p:nvPr/>
        </p:nvPicPr>
        <p:blipFill>
          <a:blip r:embed="rId3"/>
          <a:stretch>
            <a:fillRect/>
          </a:stretch>
        </p:blipFill>
        <p:spPr>
          <a:xfrm>
            <a:off x="729135" y="1366461"/>
            <a:ext cx="488275" cy="488275"/>
          </a:xfrm>
          <a:prstGeom prst="rect">
            <a:avLst/>
          </a:prstGeom>
        </p:spPr>
      </p:pic>
      <p:sp>
        <p:nvSpPr>
          <p:cNvPr id="13" name="Text 1">
            <a:extLst>
              <a:ext uri="{FF2B5EF4-FFF2-40B4-BE49-F238E27FC236}">
                <a16:creationId xmlns:a16="http://schemas.microsoft.com/office/drawing/2014/main" id="{6D9B1CA2-C956-FC6E-4287-2D00ABB79836}"/>
              </a:ext>
            </a:extLst>
          </p:cNvPr>
          <p:cNvSpPr/>
          <p:nvPr/>
        </p:nvSpPr>
        <p:spPr>
          <a:xfrm>
            <a:off x="1354349" y="1458019"/>
            <a:ext cx="2441734" cy="305157"/>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Roboto Slab" pitchFamily="34" charset="0"/>
                <a:ea typeface="Roboto Slab" pitchFamily="34" charset="-122"/>
                <a:cs typeface="Roboto Slab" pitchFamily="34" charset="-120"/>
              </a:rPr>
              <a:t>Fake Invoices</a:t>
            </a:r>
            <a:endParaRPr lang="en-US" sz="1900" dirty="0"/>
          </a:p>
        </p:txBody>
      </p:sp>
      <p:sp>
        <p:nvSpPr>
          <p:cNvPr id="14" name="Text 2">
            <a:extLst>
              <a:ext uri="{FF2B5EF4-FFF2-40B4-BE49-F238E27FC236}">
                <a16:creationId xmlns:a16="http://schemas.microsoft.com/office/drawing/2014/main" id="{1C19E33A-5ADF-9950-B430-550F10E12A05}"/>
              </a:ext>
            </a:extLst>
          </p:cNvPr>
          <p:cNvSpPr/>
          <p:nvPr/>
        </p:nvSpPr>
        <p:spPr>
          <a:xfrm>
            <a:off x="683657" y="1970891"/>
            <a:ext cx="7776686" cy="625078"/>
          </a:xfrm>
          <a:prstGeom prst="rect">
            <a:avLst/>
          </a:prstGeom>
          <a:noFill/>
          <a:ln/>
        </p:spPr>
        <p:txBody>
          <a:bodyPr wrap="square" lIns="0" tIns="0" rIns="0" bIns="0" rtlCol="0" anchor="t"/>
          <a:lstStyle/>
          <a:p>
            <a:pPr marL="0" indent="0" algn="l">
              <a:lnSpc>
                <a:spcPts val="2450"/>
              </a:lnSpc>
              <a:buNone/>
            </a:pPr>
            <a:r>
              <a:rPr lang="en-US" sz="1500" dirty="0">
                <a:solidFill>
                  <a:srgbClr val="D6E5EF"/>
                </a:solidFill>
                <a:latin typeface="Roboto" pitchFamily="34" charset="0"/>
                <a:ea typeface="Roboto" pitchFamily="34" charset="-122"/>
                <a:cs typeface="Roboto" pitchFamily="34" charset="-120"/>
              </a:rPr>
              <a:t>Phishers may send invoices for fake products or services to trick victims into making payments.</a:t>
            </a:r>
            <a:endParaRPr lang="en-US" sz="1500" dirty="0"/>
          </a:p>
        </p:txBody>
      </p:sp>
      <p:pic>
        <p:nvPicPr>
          <p:cNvPr id="15" name="Image 2" descr="preencoded.png">
            <a:extLst>
              <a:ext uri="{FF2B5EF4-FFF2-40B4-BE49-F238E27FC236}">
                <a16:creationId xmlns:a16="http://schemas.microsoft.com/office/drawing/2014/main" id="{9784550B-4129-D805-8A41-F53A4EF692B3}"/>
              </a:ext>
            </a:extLst>
          </p:cNvPr>
          <p:cNvPicPr>
            <a:picLocks noChangeAspect="1"/>
          </p:cNvPicPr>
          <p:nvPr/>
        </p:nvPicPr>
        <p:blipFill>
          <a:blip r:embed="rId4"/>
          <a:stretch>
            <a:fillRect/>
          </a:stretch>
        </p:blipFill>
        <p:spPr>
          <a:xfrm>
            <a:off x="683657" y="2712124"/>
            <a:ext cx="488275" cy="488275"/>
          </a:xfrm>
          <a:prstGeom prst="rect">
            <a:avLst/>
          </a:prstGeom>
        </p:spPr>
      </p:pic>
      <p:sp>
        <p:nvSpPr>
          <p:cNvPr id="16" name="Text 3">
            <a:extLst>
              <a:ext uri="{FF2B5EF4-FFF2-40B4-BE49-F238E27FC236}">
                <a16:creationId xmlns:a16="http://schemas.microsoft.com/office/drawing/2014/main" id="{4D69F671-C9ED-6FF4-966B-D843B5DD2F72}"/>
              </a:ext>
            </a:extLst>
          </p:cNvPr>
          <p:cNvSpPr/>
          <p:nvPr/>
        </p:nvSpPr>
        <p:spPr>
          <a:xfrm>
            <a:off x="1374774" y="2727583"/>
            <a:ext cx="2441734" cy="305157"/>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Roboto Slab" pitchFamily="34" charset="0"/>
                <a:ea typeface="Roboto Slab" pitchFamily="34" charset="-122"/>
                <a:cs typeface="Roboto Slab" pitchFamily="34" charset="-120"/>
              </a:rPr>
              <a:t>Lottery Scams</a:t>
            </a:r>
            <a:endParaRPr lang="en-US" sz="1900" dirty="0"/>
          </a:p>
        </p:txBody>
      </p:sp>
      <p:sp>
        <p:nvSpPr>
          <p:cNvPr id="17" name="Text 4">
            <a:extLst>
              <a:ext uri="{FF2B5EF4-FFF2-40B4-BE49-F238E27FC236}">
                <a16:creationId xmlns:a16="http://schemas.microsoft.com/office/drawing/2014/main" id="{38245F48-EAA1-2220-154D-496433431D9B}"/>
              </a:ext>
            </a:extLst>
          </p:cNvPr>
          <p:cNvSpPr/>
          <p:nvPr/>
        </p:nvSpPr>
        <p:spPr>
          <a:xfrm>
            <a:off x="683657" y="3199947"/>
            <a:ext cx="7776686" cy="625078"/>
          </a:xfrm>
          <a:prstGeom prst="rect">
            <a:avLst/>
          </a:prstGeom>
          <a:noFill/>
          <a:ln/>
        </p:spPr>
        <p:txBody>
          <a:bodyPr wrap="square" lIns="0" tIns="0" rIns="0" bIns="0" rtlCol="0" anchor="t"/>
          <a:lstStyle/>
          <a:p>
            <a:pPr marL="0" indent="0" algn="l">
              <a:lnSpc>
                <a:spcPts val="2450"/>
              </a:lnSpc>
              <a:buNone/>
            </a:pPr>
            <a:r>
              <a:rPr lang="en-US" sz="1500" dirty="0">
                <a:solidFill>
                  <a:srgbClr val="D6E5EF"/>
                </a:solidFill>
                <a:latin typeface="Roboto" pitchFamily="34" charset="0"/>
                <a:ea typeface="Roboto" pitchFamily="34" charset="-122"/>
                <a:cs typeface="Roboto" pitchFamily="34" charset="-120"/>
              </a:rPr>
              <a:t>Victims are notified of a fictional lottery win and asked to pay fees or provide personal information.</a:t>
            </a:r>
            <a:endParaRPr lang="en-US" sz="1500" dirty="0"/>
          </a:p>
        </p:txBody>
      </p:sp>
      <p:pic>
        <p:nvPicPr>
          <p:cNvPr id="18" name="Image 3" descr="preencoded.png">
            <a:extLst>
              <a:ext uri="{FF2B5EF4-FFF2-40B4-BE49-F238E27FC236}">
                <a16:creationId xmlns:a16="http://schemas.microsoft.com/office/drawing/2014/main" id="{828C8613-54A3-CFFC-B264-B85ED5BDE5CE}"/>
              </a:ext>
            </a:extLst>
          </p:cNvPr>
          <p:cNvPicPr>
            <a:picLocks noChangeAspect="1"/>
          </p:cNvPicPr>
          <p:nvPr/>
        </p:nvPicPr>
        <p:blipFill>
          <a:blip r:embed="rId5"/>
          <a:stretch>
            <a:fillRect/>
          </a:stretch>
        </p:blipFill>
        <p:spPr>
          <a:xfrm>
            <a:off x="729134" y="4271843"/>
            <a:ext cx="488275" cy="488275"/>
          </a:xfrm>
          <a:prstGeom prst="rect">
            <a:avLst/>
          </a:prstGeom>
        </p:spPr>
      </p:pic>
      <p:sp>
        <p:nvSpPr>
          <p:cNvPr id="19" name="Text 5">
            <a:extLst>
              <a:ext uri="{FF2B5EF4-FFF2-40B4-BE49-F238E27FC236}">
                <a16:creationId xmlns:a16="http://schemas.microsoft.com/office/drawing/2014/main" id="{2DA48C87-885B-B57A-765F-3366E6AE8982}"/>
              </a:ext>
            </a:extLst>
          </p:cNvPr>
          <p:cNvSpPr/>
          <p:nvPr/>
        </p:nvSpPr>
        <p:spPr>
          <a:xfrm>
            <a:off x="1374774" y="4363401"/>
            <a:ext cx="2441734" cy="305157"/>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Roboto Slab" pitchFamily="34" charset="0"/>
                <a:ea typeface="Roboto Slab" pitchFamily="34" charset="-122"/>
                <a:cs typeface="Roboto Slab" pitchFamily="34" charset="-120"/>
              </a:rPr>
              <a:t>Tech Support Scams</a:t>
            </a:r>
            <a:endParaRPr lang="en-US" sz="1900" dirty="0"/>
          </a:p>
        </p:txBody>
      </p:sp>
      <p:sp>
        <p:nvSpPr>
          <p:cNvPr id="20" name="Text 6">
            <a:extLst>
              <a:ext uri="{FF2B5EF4-FFF2-40B4-BE49-F238E27FC236}">
                <a16:creationId xmlns:a16="http://schemas.microsoft.com/office/drawing/2014/main" id="{E8171C64-942C-0B10-D4AE-1EAC54A4FF83}"/>
              </a:ext>
            </a:extLst>
          </p:cNvPr>
          <p:cNvSpPr/>
          <p:nvPr/>
        </p:nvSpPr>
        <p:spPr>
          <a:xfrm>
            <a:off x="683657" y="4931294"/>
            <a:ext cx="7776686" cy="312539"/>
          </a:xfrm>
          <a:prstGeom prst="rect">
            <a:avLst/>
          </a:prstGeom>
          <a:noFill/>
          <a:ln/>
        </p:spPr>
        <p:txBody>
          <a:bodyPr wrap="none" lIns="0" tIns="0" rIns="0" bIns="0" rtlCol="0" anchor="t"/>
          <a:lstStyle/>
          <a:p>
            <a:pPr marL="0" indent="0" algn="l">
              <a:lnSpc>
                <a:spcPts val="2450"/>
              </a:lnSpc>
              <a:buNone/>
            </a:pPr>
            <a:r>
              <a:rPr lang="en-US" sz="1500" dirty="0">
                <a:solidFill>
                  <a:srgbClr val="D6E5EF"/>
                </a:solidFill>
                <a:latin typeface="Roboto" pitchFamily="34" charset="0"/>
                <a:ea typeface="Roboto" pitchFamily="34" charset="-122"/>
                <a:cs typeface="Roboto" pitchFamily="34" charset="-120"/>
              </a:rPr>
              <a:t>Attackers pose as tech support representatives to gain access to devices and steal data.</a:t>
            </a:r>
            <a:endParaRPr lang="en-US" sz="1500" dirty="0"/>
          </a:p>
        </p:txBody>
      </p:sp>
    </p:spTree>
    <p:extLst>
      <p:ext uri="{BB962C8B-B14F-4D97-AF65-F5344CB8AC3E}">
        <p14:creationId xmlns:p14="http://schemas.microsoft.com/office/powerpoint/2010/main" val="242360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B00E3990-A623-6CAB-801E-5B05EC9A693E}"/>
              </a:ext>
            </a:extLst>
          </p:cNvPr>
          <p:cNvPicPr>
            <a:picLocks noChangeAspect="1"/>
          </p:cNvPicPr>
          <p:nvPr/>
        </p:nvPicPr>
        <p:blipFill>
          <a:blip r:embed="rId2"/>
          <a:stretch>
            <a:fillRect/>
          </a:stretch>
        </p:blipFill>
        <p:spPr>
          <a:xfrm>
            <a:off x="8753642" y="1748588"/>
            <a:ext cx="2860842" cy="4291263"/>
          </a:xfrm>
          <a:prstGeom prst="rect">
            <a:avLst/>
          </a:prstGeom>
        </p:spPr>
      </p:pic>
      <p:sp>
        <p:nvSpPr>
          <p:cNvPr id="28" name="Text 0">
            <a:extLst>
              <a:ext uri="{FF2B5EF4-FFF2-40B4-BE49-F238E27FC236}">
                <a16:creationId xmlns:a16="http://schemas.microsoft.com/office/drawing/2014/main" id="{8328955C-0520-AB04-C95E-FAC3CB872458}"/>
              </a:ext>
            </a:extLst>
          </p:cNvPr>
          <p:cNvSpPr/>
          <p:nvPr/>
        </p:nvSpPr>
        <p:spPr>
          <a:xfrm>
            <a:off x="773073" y="445056"/>
            <a:ext cx="7597021" cy="690205"/>
          </a:xfrm>
          <a:prstGeom prst="rect">
            <a:avLst/>
          </a:prstGeom>
          <a:noFill/>
          <a:ln/>
        </p:spPr>
        <p:txBody>
          <a:bodyPr wrap="none" lIns="0" tIns="0" rIns="0" bIns="0" rtlCol="0" anchor="t"/>
          <a:lstStyle/>
          <a:p>
            <a:pPr marL="0" indent="0">
              <a:lnSpc>
                <a:spcPts val="5400"/>
              </a:lnSpc>
              <a:buNone/>
            </a:pPr>
            <a:r>
              <a:rPr lang="en-US" sz="4300" u="sng" dirty="0">
                <a:solidFill>
                  <a:srgbClr val="76B9FF"/>
                </a:solidFill>
                <a:latin typeface="Roboto Slab" pitchFamily="34" charset="0"/>
                <a:ea typeface="Roboto Slab" pitchFamily="34" charset="-122"/>
                <a:cs typeface="Roboto Slab" pitchFamily="34" charset="-120"/>
              </a:rPr>
              <a:t>Reporting Phishing Attempts</a:t>
            </a:r>
            <a:endParaRPr lang="en-US" sz="4300" u="sng" dirty="0"/>
          </a:p>
        </p:txBody>
      </p:sp>
      <p:pic>
        <p:nvPicPr>
          <p:cNvPr id="29" name="Image 1" descr="preencoded.png">
            <a:extLst>
              <a:ext uri="{FF2B5EF4-FFF2-40B4-BE49-F238E27FC236}">
                <a16:creationId xmlns:a16="http://schemas.microsoft.com/office/drawing/2014/main" id="{3E13C647-2ECA-1380-98A0-708C79A13DF7}"/>
              </a:ext>
            </a:extLst>
          </p:cNvPr>
          <p:cNvPicPr>
            <a:picLocks noChangeAspect="1"/>
          </p:cNvPicPr>
          <p:nvPr/>
        </p:nvPicPr>
        <p:blipFill>
          <a:blip r:embed="rId3"/>
          <a:stretch>
            <a:fillRect/>
          </a:stretch>
        </p:blipFill>
        <p:spPr>
          <a:xfrm>
            <a:off x="721589" y="1333114"/>
            <a:ext cx="1104424" cy="1767126"/>
          </a:xfrm>
          <a:prstGeom prst="rect">
            <a:avLst/>
          </a:prstGeom>
        </p:spPr>
      </p:pic>
      <p:sp>
        <p:nvSpPr>
          <p:cNvPr id="30" name="Text 1">
            <a:extLst>
              <a:ext uri="{FF2B5EF4-FFF2-40B4-BE49-F238E27FC236}">
                <a16:creationId xmlns:a16="http://schemas.microsoft.com/office/drawing/2014/main" id="{AD4967CF-1B19-B848-C5BB-8E2856554F6B}"/>
              </a:ext>
            </a:extLst>
          </p:cNvPr>
          <p:cNvSpPr/>
          <p:nvPr/>
        </p:nvSpPr>
        <p:spPr>
          <a:xfrm>
            <a:off x="2057770" y="1490789"/>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Roboto Slab" pitchFamily="34" charset="0"/>
                <a:ea typeface="Roboto Slab" pitchFamily="34" charset="-122"/>
                <a:cs typeface="Roboto Slab" pitchFamily="34" charset="-120"/>
              </a:rPr>
              <a:t>Identify</a:t>
            </a:r>
            <a:endParaRPr lang="en-US" sz="2150" dirty="0"/>
          </a:p>
        </p:txBody>
      </p:sp>
      <p:sp>
        <p:nvSpPr>
          <p:cNvPr id="31" name="Text 2">
            <a:extLst>
              <a:ext uri="{FF2B5EF4-FFF2-40B4-BE49-F238E27FC236}">
                <a16:creationId xmlns:a16="http://schemas.microsoft.com/office/drawing/2014/main" id="{A8DA223D-012D-79C4-FDD6-CD0BCB9CE6A3}"/>
              </a:ext>
            </a:extLst>
          </p:cNvPr>
          <p:cNvSpPr/>
          <p:nvPr/>
        </p:nvSpPr>
        <p:spPr>
          <a:xfrm>
            <a:off x="2057770" y="1934147"/>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D6E5EF"/>
                </a:solidFill>
                <a:latin typeface="Roboto" pitchFamily="34" charset="0"/>
                <a:ea typeface="Roboto" pitchFamily="34" charset="-122"/>
                <a:cs typeface="Roboto" pitchFamily="34" charset="-120"/>
              </a:rPr>
              <a:t>Recognize the phishing attempt and gather relevant information, such as the sender's email address.</a:t>
            </a:r>
            <a:endParaRPr lang="en-US" sz="1700" dirty="0"/>
          </a:p>
        </p:txBody>
      </p:sp>
      <p:pic>
        <p:nvPicPr>
          <p:cNvPr id="32" name="Image 2" descr="preencoded.png">
            <a:extLst>
              <a:ext uri="{FF2B5EF4-FFF2-40B4-BE49-F238E27FC236}">
                <a16:creationId xmlns:a16="http://schemas.microsoft.com/office/drawing/2014/main" id="{429415D7-F3E4-56BA-E98C-F4527211C21A}"/>
              </a:ext>
            </a:extLst>
          </p:cNvPr>
          <p:cNvPicPr>
            <a:picLocks noChangeAspect="1"/>
          </p:cNvPicPr>
          <p:nvPr/>
        </p:nvPicPr>
        <p:blipFill>
          <a:blip r:embed="rId4"/>
          <a:stretch>
            <a:fillRect/>
          </a:stretch>
        </p:blipFill>
        <p:spPr>
          <a:xfrm>
            <a:off x="721589" y="3100240"/>
            <a:ext cx="1104424" cy="1767126"/>
          </a:xfrm>
          <a:prstGeom prst="rect">
            <a:avLst/>
          </a:prstGeom>
        </p:spPr>
      </p:pic>
      <p:sp>
        <p:nvSpPr>
          <p:cNvPr id="33" name="Text 3">
            <a:extLst>
              <a:ext uri="{FF2B5EF4-FFF2-40B4-BE49-F238E27FC236}">
                <a16:creationId xmlns:a16="http://schemas.microsoft.com/office/drawing/2014/main" id="{6F409B6B-C8B8-163C-ED2A-A0BF6EC2A2F6}"/>
              </a:ext>
            </a:extLst>
          </p:cNvPr>
          <p:cNvSpPr/>
          <p:nvPr/>
        </p:nvSpPr>
        <p:spPr>
          <a:xfrm>
            <a:off x="2208728" y="3240242"/>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Roboto Slab" pitchFamily="34" charset="0"/>
                <a:ea typeface="Roboto Slab" pitchFamily="34" charset="-122"/>
                <a:cs typeface="Roboto Slab" pitchFamily="34" charset="-120"/>
              </a:rPr>
              <a:t>Report</a:t>
            </a:r>
            <a:endParaRPr lang="en-US" sz="2150" dirty="0"/>
          </a:p>
        </p:txBody>
      </p:sp>
      <p:sp>
        <p:nvSpPr>
          <p:cNvPr id="34" name="Text 4">
            <a:extLst>
              <a:ext uri="{FF2B5EF4-FFF2-40B4-BE49-F238E27FC236}">
                <a16:creationId xmlns:a16="http://schemas.microsoft.com/office/drawing/2014/main" id="{7156E1C9-D6F5-F511-ED25-5E159E86A688}"/>
              </a:ext>
            </a:extLst>
          </p:cNvPr>
          <p:cNvSpPr/>
          <p:nvPr/>
        </p:nvSpPr>
        <p:spPr>
          <a:xfrm>
            <a:off x="2057770" y="3627052"/>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D6E5EF"/>
                </a:solidFill>
                <a:latin typeface="Roboto" pitchFamily="34" charset="0"/>
                <a:ea typeface="Roboto" pitchFamily="34" charset="-122"/>
                <a:cs typeface="Roboto" pitchFamily="34" charset="-120"/>
              </a:rPr>
              <a:t>Notify the appropriate authorities, such as your email provider or the Federal Trade Commission.</a:t>
            </a:r>
            <a:endParaRPr lang="en-US" sz="1700" dirty="0"/>
          </a:p>
        </p:txBody>
      </p:sp>
      <p:pic>
        <p:nvPicPr>
          <p:cNvPr id="35" name="Image 3" descr="preencoded.png">
            <a:extLst>
              <a:ext uri="{FF2B5EF4-FFF2-40B4-BE49-F238E27FC236}">
                <a16:creationId xmlns:a16="http://schemas.microsoft.com/office/drawing/2014/main" id="{C280C50C-B187-841B-E362-62EC28DB76B5}"/>
              </a:ext>
            </a:extLst>
          </p:cNvPr>
          <p:cNvPicPr>
            <a:picLocks noChangeAspect="1"/>
          </p:cNvPicPr>
          <p:nvPr/>
        </p:nvPicPr>
        <p:blipFill>
          <a:blip r:embed="rId5"/>
          <a:stretch>
            <a:fillRect/>
          </a:stretch>
        </p:blipFill>
        <p:spPr>
          <a:xfrm>
            <a:off x="721589" y="4891428"/>
            <a:ext cx="1104424" cy="1767126"/>
          </a:xfrm>
          <a:prstGeom prst="rect">
            <a:avLst/>
          </a:prstGeom>
        </p:spPr>
      </p:pic>
      <p:sp>
        <p:nvSpPr>
          <p:cNvPr id="36" name="Text 5">
            <a:extLst>
              <a:ext uri="{FF2B5EF4-FFF2-40B4-BE49-F238E27FC236}">
                <a16:creationId xmlns:a16="http://schemas.microsoft.com/office/drawing/2014/main" id="{60748C1A-095A-81CB-A659-B1576920336C}"/>
              </a:ext>
            </a:extLst>
          </p:cNvPr>
          <p:cNvSpPr/>
          <p:nvPr/>
        </p:nvSpPr>
        <p:spPr>
          <a:xfrm>
            <a:off x="2208728" y="5008977"/>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Roboto Slab" pitchFamily="34" charset="0"/>
                <a:ea typeface="Roboto Slab" pitchFamily="34" charset="-122"/>
                <a:cs typeface="Roboto Slab" pitchFamily="34" charset="-120"/>
              </a:rPr>
              <a:t>Prevent</a:t>
            </a:r>
            <a:endParaRPr lang="en-US" sz="2150" dirty="0"/>
          </a:p>
        </p:txBody>
      </p:sp>
      <p:sp>
        <p:nvSpPr>
          <p:cNvPr id="37" name="Text 6">
            <a:extLst>
              <a:ext uri="{FF2B5EF4-FFF2-40B4-BE49-F238E27FC236}">
                <a16:creationId xmlns:a16="http://schemas.microsoft.com/office/drawing/2014/main" id="{4A53662A-30B5-3323-E658-ACF0A7EA1EA4}"/>
              </a:ext>
            </a:extLst>
          </p:cNvPr>
          <p:cNvSpPr/>
          <p:nvPr/>
        </p:nvSpPr>
        <p:spPr>
          <a:xfrm>
            <a:off x="2057770" y="5421613"/>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D6E5EF"/>
                </a:solidFill>
                <a:latin typeface="Roboto" pitchFamily="34" charset="0"/>
                <a:ea typeface="Roboto" pitchFamily="34" charset="-122"/>
                <a:cs typeface="Roboto" pitchFamily="34" charset="-120"/>
              </a:rPr>
              <a:t>Help stop the spread of phishing by educating others and continuing to be vigilant.</a:t>
            </a:r>
            <a:endParaRPr lang="en-US" sz="1700" dirty="0"/>
          </a:p>
        </p:txBody>
      </p:sp>
    </p:spTree>
    <p:extLst>
      <p:ext uri="{BB962C8B-B14F-4D97-AF65-F5344CB8AC3E}">
        <p14:creationId xmlns:p14="http://schemas.microsoft.com/office/powerpoint/2010/main" val="1714802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E88D4-AD91-38B1-52DB-4A7B806E2BC0}"/>
              </a:ext>
            </a:extLst>
          </p:cNvPr>
          <p:cNvSpPr>
            <a:spLocks noGrp="1"/>
          </p:cNvSpPr>
          <p:nvPr>
            <p:ph type="title"/>
          </p:nvPr>
        </p:nvSpPr>
        <p:spPr/>
        <p:txBody>
          <a:bodyPr>
            <a:normAutofit/>
          </a:bodyPr>
          <a:lstStyle/>
          <a:p>
            <a:r>
              <a:rPr lang="en-US" sz="3600" u="sng" dirty="0">
                <a:solidFill>
                  <a:srgbClr val="76B9FF"/>
                </a:solidFill>
                <a:latin typeface="Roboto Slab" pitchFamily="34" charset="0"/>
                <a:ea typeface="Roboto Slab" pitchFamily="34" charset="-122"/>
                <a:cs typeface="Roboto Slab" pitchFamily="34" charset="-120"/>
              </a:rPr>
              <a:t>Importance of Cybersecurity Awareness</a:t>
            </a:r>
            <a:endParaRPr lang="en-IN" u="sng" dirty="0"/>
          </a:p>
        </p:txBody>
      </p:sp>
      <p:sp>
        <p:nvSpPr>
          <p:cNvPr id="3" name="Content Placeholder 2">
            <a:extLst>
              <a:ext uri="{FF2B5EF4-FFF2-40B4-BE49-F238E27FC236}">
                <a16:creationId xmlns:a16="http://schemas.microsoft.com/office/drawing/2014/main" id="{80EA44C9-1D9E-ED8F-476F-5A2B27BFA8C6}"/>
              </a:ext>
            </a:extLst>
          </p:cNvPr>
          <p:cNvSpPr>
            <a:spLocks noGrp="1"/>
          </p:cNvSpPr>
          <p:nvPr>
            <p:ph idx="1"/>
          </p:nvPr>
        </p:nvSpPr>
        <p:spPr>
          <a:xfrm>
            <a:off x="685801" y="2142067"/>
            <a:ext cx="10131425" cy="4435196"/>
          </a:xfrm>
        </p:spPr>
        <p:txBody>
          <a:bodyPr>
            <a:normAutofit/>
          </a:bodyPr>
          <a:lstStyle/>
          <a:p>
            <a:r>
              <a:rPr lang="en-US" sz="2000" dirty="0">
                <a:solidFill>
                  <a:srgbClr val="D6E5EF"/>
                </a:solidFill>
                <a:latin typeface="Roboto Slab" pitchFamily="34" charset="0"/>
                <a:ea typeface="Roboto Slab" pitchFamily="34" charset="-122"/>
                <a:cs typeface="Roboto Slab" pitchFamily="34" charset="-120"/>
              </a:rPr>
              <a:t>Personal Protection</a:t>
            </a:r>
            <a:endParaRPr lang="en-US" sz="2000" dirty="0"/>
          </a:p>
          <a:p>
            <a:pPr marL="0" indent="0">
              <a:buNone/>
            </a:pPr>
            <a:r>
              <a:rPr lang="en-US" sz="2000" dirty="0">
                <a:solidFill>
                  <a:srgbClr val="D6E5EF"/>
                </a:solidFill>
                <a:latin typeface="Roboto" pitchFamily="34" charset="0"/>
                <a:ea typeface="Roboto" pitchFamily="34" charset="-122"/>
                <a:cs typeface="Roboto" pitchFamily="34" charset="-120"/>
              </a:rPr>
              <a:t>Staying informed about phishing and other cyber threats helps individuals safeguard their personal information and assets.</a:t>
            </a:r>
            <a:endParaRPr lang="en-US" sz="2000" dirty="0"/>
          </a:p>
          <a:p>
            <a:r>
              <a:rPr lang="en-US" sz="2000" dirty="0">
                <a:solidFill>
                  <a:srgbClr val="D6E5EF"/>
                </a:solidFill>
                <a:latin typeface="Roboto Slab" pitchFamily="34" charset="0"/>
                <a:ea typeface="Roboto Slab" pitchFamily="34" charset="-122"/>
                <a:cs typeface="Roboto Slab" pitchFamily="34" charset="-120"/>
              </a:rPr>
              <a:t>Organizational Security</a:t>
            </a:r>
            <a:endParaRPr lang="en-US" sz="2000" dirty="0"/>
          </a:p>
          <a:p>
            <a:pPr marL="0" indent="0">
              <a:buNone/>
            </a:pPr>
            <a:r>
              <a:rPr lang="en-US" sz="2000" dirty="0">
                <a:solidFill>
                  <a:srgbClr val="D6E5EF"/>
                </a:solidFill>
                <a:latin typeface="Roboto" pitchFamily="34" charset="0"/>
                <a:ea typeface="Roboto" pitchFamily="34" charset="-122"/>
                <a:cs typeface="Roboto" pitchFamily="34" charset="-120"/>
              </a:rPr>
              <a:t>Employees who are cybersecurity-aware can help protect their company's systems and data from phishing attacks.</a:t>
            </a:r>
            <a:endParaRPr lang="en-US" sz="2000" dirty="0"/>
          </a:p>
          <a:p>
            <a:r>
              <a:rPr lang="en-US" sz="2000" dirty="0">
                <a:solidFill>
                  <a:srgbClr val="D6E5EF"/>
                </a:solidFill>
                <a:latin typeface="Roboto Slab" pitchFamily="34" charset="0"/>
                <a:ea typeface="Roboto Slab" pitchFamily="34" charset="-122"/>
                <a:cs typeface="Roboto Slab" pitchFamily="34" charset="-120"/>
              </a:rPr>
              <a:t>Societal Impact</a:t>
            </a:r>
            <a:endParaRPr lang="en-US" sz="2000" dirty="0"/>
          </a:p>
          <a:p>
            <a:pPr marL="0" indent="0">
              <a:buNone/>
            </a:pPr>
            <a:r>
              <a:rPr lang="en-US" sz="2000" dirty="0">
                <a:solidFill>
                  <a:srgbClr val="D6E5EF"/>
                </a:solidFill>
                <a:latin typeface="Roboto" pitchFamily="34" charset="0"/>
                <a:ea typeface="Roboto" pitchFamily="34" charset="-122"/>
                <a:cs typeface="Roboto" pitchFamily="34" charset="-120"/>
              </a:rPr>
              <a:t>Widespread cybersecurity awareness can reduce the overall impact of phishing and other cyber crimes on communities and economies.</a:t>
            </a:r>
            <a:endParaRPr lang="en-US" sz="2000" dirty="0"/>
          </a:p>
        </p:txBody>
      </p:sp>
    </p:spTree>
    <p:extLst>
      <p:ext uri="{BB962C8B-B14F-4D97-AF65-F5344CB8AC3E}">
        <p14:creationId xmlns:p14="http://schemas.microsoft.com/office/powerpoint/2010/main" val="808205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A9384334-07E6-A221-B5D9-285CE8BC0FBA}"/>
              </a:ext>
            </a:extLst>
          </p:cNvPr>
          <p:cNvPicPr>
            <a:picLocks noChangeAspect="1"/>
          </p:cNvPicPr>
          <p:nvPr/>
        </p:nvPicPr>
        <p:blipFill>
          <a:blip r:embed="rId2"/>
          <a:stretch>
            <a:fillRect/>
          </a:stretch>
        </p:blipFill>
        <p:spPr>
          <a:xfrm>
            <a:off x="737936" y="529389"/>
            <a:ext cx="3866147" cy="5799221"/>
          </a:xfrm>
          <a:prstGeom prst="rect">
            <a:avLst/>
          </a:prstGeom>
        </p:spPr>
      </p:pic>
      <p:sp>
        <p:nvSpPr>
          <p:cNvPr id="5" name="Text 0">
            <a:extLst>
              <a:ext uri="{FF2B5EF4-FFF2-40B4-BE49-F238E27FC236}">
                <a16:creationId xmlns:a16="http://schemas.microsoft.com/office/drawing/2014/main" id="{FCF4CE6A-4F68-E392-874A-057589C0B38E}"/>
              </a:ext>
            </a:extLst>
          </p:cNvPr>
          <p:cNvSpPr/>
          <p:nvPr/>
        </p:nvSpPr>
        <p:spPr>
          <a:xfrm>
            <a:off x="5158651" y="529389"/>
            <a:ext cx="5324846" cy="817928"/>
          </a:xfrm>
          <a:prstGeom prst="rect">
            <a:avLst/>
          </a:prstGeom>
          <a:noFill/>
          <a:ln/>
        </p:spPr>
        <p:txBody>
          <a:bodyPr wrap="square" lIns="0" tIns="0" rIns="0" bIns="0" rtlCol="0" anchor="t"/>
          <a:lstStyle/>
          <a:p>
            <a:pPr marL="0" indent="0">
              <a:lnSpc>
                <a:spcPts val="5550"/>
              </a:lnSpc>
              <a:buNone/>
            </a:pPr>
            <a:r>
              <a:rPr lang="en-US" sz="4450" u="sng" dirty="0">
                <a:solidFill>
                  <a:srgbClr val="76B9FF"/>
                </a:solidFill>
                <a:latin typeface="Roboto Slab" pitchFamily="34" charset="0"/>
                <a:ea typeface="Roboto Slab" pitchFamily="34" charset="-122"/>
                <a:cs typeface="Roboto Slab" pitchFamily="34" charset="-120"/>
              </a:rPr>
              <a:t>Best Practices for Phishing Prevention</a:t>
            </a:r>
            <a:endParaRPr lang="en-US" sz="4450" u="sng" dirty="0"/>
          </a:p>
        </p:txBody>
      </p:sp>
      <p:sp>
        <p:nvSpPr>
          <p:cNvPr id="8" name="Text 3">
            <a:extLst>
              <a:ext uri="{FF2B5EF4-FFF2-40B4-BE49-F238E27FC236}">
                <a16:creationId xmlns:a16="http://schemas.microsoft.com/office/drawing/2014/main" id="{236188BE-7F3A-7BD8-A40F-36687D64BCA4}"/>
              </a:ext>
            </a:extLst>
          </p:cNvPr>
          <p:cNvSpPr/>
          <p:nvPr/>
        </p:nvSpPr>
        <p:spPr>
          <a:xfrm>
            <a:off x="5344958" y="2964738"/>
            <a:ext cx="2334706" cy="209394"/>
          </a:xfrm>
          <a:prstGeom prst="rect">
            <a:avLst/>
          </a:prstGeom>
          <a:noFill/>
          <a:ln/>
        </p:spPr>
        <p:txBody>
          <a:bodyPr wrap="non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Use strong, unique passwords</a:t>
            </a:r>
            <a:endParaRPr lang="en-US" sz="1750" dirty="0"/>
          </a:p>
        </p:txBody>
      </p:sp>
      <p:sp>
        <p:nvSpPr>
          <p:cNvPr id="9" name="Text 4">
            <a:extLst>
              <a:ext uri="{FF2B5EF4-FFF2-40B4-BE49-F238E27FC236}">
                <a16:creationId xmlns:a16="http://schemas.microsoft.com/office/drawing/2014/main" id="{C30C5EB2-0C64-DAAC-A4AC-3EBB50F60F27}"/>
              </a:ext>
            </a:extLst>
          </p:cNvPr>
          <p:cNvSpPr/>
          <p:nvPr/>
        </p:nvSpPr>
        <p:spPr>
          <a:xfrm>
            <a:off x="9119358" y="2964738"/>
            <a:ext cx="2334706" cy="209394"/>
          </a:xfrm>
          <a:prstGeom prst="rect">
            <a:avLst/>
          </a:prstGeom>
          <a:noFill/>
          <a:ln/>
        </p:spPr>
        <p:txBody>
          <a:bodyPr wrap="non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Enable two-factor </a:t>
            </a:r>
          </a:p>
          <a:p>
            <a:pPr marL="0" indent="0">
              <a:lnSpc>
                <a:spcPts val="2850"/>
              </a:lnSpc>
              <a:buNone/>
            </a:pPr>
            <a:r>
              <a:rPr lang="en-US" sz="1750" dirty="0">
                <a:solidFill>
                  <a:srgbClr val="D6E5EF"/>
                </a:solidFill>
                <a:latin typeface="Roboto" pitchFamily="34" charset="0"/>
                <a:ea typeface="Roboto" pitchFamily="34" charset="-122"/>
                <a:cs typeface="Roboto" pitchFamily="34" charset="-120"/>
              </a:rPr>
              <a:t>authentication</a:t>
            </a:r>
            <a:endParaRPr lang="en-US" sz="1750" dirty="0"/>
          </a:p>
        </p:txBody>
      </p:sp>
      <p:sp>
        <p:nvSpPr>
          <p:cNvPr id="11" name="Text 6">
            <a:extLst>
              <a:ext uri="{FF2B5EF4-FFF2-40B4-BE49-F238E27FC236}">
                <a16:creationId xmlns:a16="http://schemas.microsoft.com/office/drawing/2014/main" id="{DA90B95E-FD23-0B78-CE67-C120E967F51A}"/>
              </a:ext>
            </a:extLst>
          </p:cNvPr>
          <p:cNvSpPr/>
          <p:nvPr/>
        </p:nvSpPr>
        <p:spPr>
          <a:xfrm>
            <a:off x="5344958" y="3615058"/>
            <a:ext cx="2334706" cy="418788"/>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Be cautious of unsolicited messages</a:t>
            </a:r>
            <a:endParaRPr lang="en-US" sz="1750" dirty="0"/>
          </a:p>
        </p:txBody>
      </p:sp>
      <p:sp>
        <p:nvSpPr>
          <p:cNvPr id="12" name="Text 7">
            <a:extLst>
              <a:ext uri="{FF2B5EF4-FFF2-40B4-BE49-F238E27FC236}">
                <a16:creationId xmlns:a16="http://schemas.microsoft.com/office/drawing/2014/main" id="{8042194D-DAEC-CD39-C4EB-2B7AFAA4D0B0}"/>
              </a:ext>
            </a:extLst>
          </p:cNvPr>
          <p:cNvSpPr/>
          <p:nvPr/>
        </p:nvSpPr>
        <p:spPr>
          <a:xfrm>
            <a:off x="9119358" y="3615058"/>
            <a:ext cx="2334706" cy="418788"/>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Verify website URLs and email addresses</a:t>
            </a:r>
            <a:endParaRPr lang="en-US" sz="1750" dirty="0"/>
          </a:p>
        </p:txBody>
      </p:sp>
      <p:sp>
        <p:nvSpPr>
          <p:cNvPr id="14" name="Text 9">
            <a:extLst>
              <a:ext uri="{FF2B5EF4-FFF2-40B4-BE49-F238E27FC236}">
                <a16:creationId xmlns:a16="http://schemas.microsoft.com/office/drawing/2014/main" id="{D7786A47-8FC1-2A11-CEB5-21D83D18516A}"/>
              </a:ext>
            </a:extLst>
          </p:cNvPr>
          <p:cNvSpPr/>
          <p:nvPr/>
        </p:nvSpPr>
        <p:spPr>
          <a:xfrm>
            <a:off x="5344958" y="4628279"/>
            <a:ext cx="2334706" cy="418788"/>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Keep software and devices updated</a:t>
            </a:r>
            <a:endParaRPr lang="en-US" sz="1750" dirty="0"/>
          </a:p>
        </p:txBody>
      </p:sp>
      <p:sp>
        <p:nvSpPr>
          <p:cNvPr id="15" name="Text 10">
            <a:extLst>
              <a:ext uri="{FF2B5EF4-FFF2-40B4-BE49-F238E27FC236}">
                <a16:creationId xmlns:a16="http://schemas.microsoft.com/office/drawing/2014/main" id="{933588E1-5728-ED2A-B4E8-1B3E93929345}"/>
              </a:ext>
            </a:extLst>
          </p:cNvPr>
          <p:cNvSpPr/>
          <p:nvPr/>
        </p:nvSpPr>
        <p:spPr>
          <a:xfrm>
            <a:off x="9119358" y="4628279"/>
            <a:ext cx="2334706" cy="418788"/>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Report suspicious activity promptly</a:t>
            </a:r>
            <a:endParaRPr lang="en-US" sz="1750" dirty="0"/>
          </a:p>
        </p:txBody>
      </p:sp>
    </p:spTree>
    <p:extLst>
      <p:ext uri="{BB962C8B-B14F-4D97-AF65-F5344CB8AC3E}">
        <p14:creationId xmlns:p14="http://schemas.microsoft.com/office/powerpoint/2010/main" val="1445909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TM04033929[[fn=Slate]]</Template>
  <TotalTime>22</TotalTime>
  <Words>567</Words>
  <Application>Microsoft Office PowerPoint</Application>
  <PresentationFormat>Widescreen</PresentationFormat>
  <Paragraphs>70</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Roboto</vt:lpstr>
      <vt:lpstr>Roboto Slab</vt:lpstr>
      <vt:lpstr>Celestial</vt:lpstr>
      <vt:lpstr>Phishing Awareness</vt:lpstr>
      <vt:lpstr>PowerPoint Presentation</vt:lpstr>
      <vt:lpstr>Phishing Techniques</vt:lpstr>
      <vt:lpstr>PowerPoint Presentation</vt:lpstr>
      <vt:lpstr>Protecting Yourself from Phishing</vt:lpstr>
      <vt:lpstr>Phishing Scams to Watch Out For</vt:lpstr>
      <vt:lpstr>PowerPoint Presentation</vt:lpstr>
      <vt:lpstr>Importance of Cybersecurity Awareness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Kashish jain</dc:creator>
  <cp:lastModifiedBy>Kashish jain</cp:lastModifiedBy>
  <cp:revision>1</cp:revision>
  <dcterms:created xsi:type="dcterms:W3CDTF">2024-10-15T05:40:40Z</dcterms:created>
  <dcterms:modified xsi:type="dcterms:W3CDTF">2024-10-15T10:19:36Z</dcterms:modified>
</cp:coreProperties>
</file>